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1" r:id="rId2"/>
    <p:sldMasterId id="2147483708" r:id="rId3"/>
    <p:sldMasterId id="2147483715" r:id="rId4"/>
  </p:sldMasterIdLst>
  <p:notesMasterIdLst>
    <p:notesMasterId r:id="rId83"/>
  </p:notesMasterIdLst>
  <p:sldIdLst>
    <p:sldId id="495" r:id="rId5"/>
    <p:sldId id="266" r:id="rId6"/>
    <p:sldId id="383" r:id="rId7"/>
    <p:sldId id="382" r:id="rId8"/>
    <p:sldId id="395" r:id="rId9"/>
    <p:sldId id="396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389" r:id="rId19"/>
    <p:sldId id="406" r:id="rId20"/>
    <p:sldId id="407" r:id="rId21"/>
    <p:sldId id="408" r:id="rId22"/>
    <p:sldId id="410" r:id="rId23"/>
    <p:sldId id="411" r:id="rId24"/>
    <p:sldId id="412" r:id="rId25"/>
    <p:sldId id="416" r:id="rId26"/>
    <p:sldId id="417" r:id="rId27"/>
    <p:sldId id="418" r:id="rId28"/>
    <p:sldId id="419" r:id="rId29"/>
    <p:sldId id="499" r:id="rId30"/>
    <p:sldId id="420" r:id="rId31"/>
    <p:sldId id="421" r:id="rId32"/>
    <p:sldId id="422" r:id="rId33"/>
    <p:sldId id="423" r:id="rId34"/>
    <p:sldId id="424" r:id="rId35"/>
    <p:sldId id="425" r:id="rId36"/>
    <p:sldId id="427" r:id="rId37"/>
    <p:sldId id="429" r:id="rId38"/>
    <p:sldId id="430" r:id="rId39"/>
    <p:sldId id="431" r:id="rId40"/>
    <p:sldId id="432" r:id="rId41"/>
    <p:sldId id="433" r:id="rId42"/>
    <p:sldId id="497" r:id="rId43"/>
    <p:sldId id="496" r:id="rId44"/>
    <p:sldId id="504" r:id="rId45"/>
    <p:sldId id="390" r:id="rId46"/>
    <p:sldId id="436" r:id="rId47"/>
    <p:sldId id="438" r:id="rId48"/>
    <p:sldId id="439" r:id="rId49"/>
    <p:sldId id="440" r:id="rId50"/>
    <p:sldId id="442" r:id="rId51"/>
    <p:sldId id="444" r:id="rId52"/>
    <p:sldId id="505" r:id="rId53"/>
    <p:sldId id="506" r:id="rId54"/>
    <p:sldId id="393" r:id="rId55"/>
    <p:sldId id="500" r:id="rId56"/>
    <p:sldId id="445" r:id="rId57"/>
    <p:sldId id="446" r:id="rId58"/>
    <p:sldId id="447" r:id="rId59"/>
    <p:sldId id="448" r:id="rId60"/>
    <p:sldId id="452" r:id="rId61"/>
    <p:sldId id="492" r:id="rId62"/>
    <p:sldId id="462" r:id="rId63"/>
    <p:sldId id="467" r:id="rId64"/>
    <p:sldId id="494" r:id="rId65"/>
    <p:sldId id="501" r:id="rId66"/>
    <p:sldId id="498" r:id="rId67"/>
    <p:sldId id="471" r:id="rId68"/>
    <p:sldId id="502" r:id="rId69"/>
    <p:sldId id="394" r:id="rId70"/>
    <p:sldId id="476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4" r:id="rId79"/>
    <p:sldId id="485" r:id="rId80"/>
    <p:sldId id="507" r:id="rId81"/>
    <p:sldId id="392" r:id="rId8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BCC"/>
    <a:srgbClr val="0000CC"/>
    <a:srgbClr val="CDF1FF"/>
    <a:srgbClr val="97E1FF"/>
    <a:srgbClr val="00A4E6"/>
    <a:srgbClr val="5BD0FF"/>
    <a:srgbClr val="29C2FF"/>
    <a:srgbClr val="11BBFF"/>
    <a:srgbClr val="21C0FF"/>
    <a:srgbClr val="AB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98927" autoAdjust="0"/>
  </p:normalViewPr>
  <p:slideViewPr>
    <p:cSldViewPr>
      <p:cViewPr varScale="1">
        <p:scale>
          <a:sx n="85" d="100"/>
          <a:sy n="85" d="100"/>
        </p:scale>
        <p:origin x="108" y="426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111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5A0A5-32C8-49C3-8BF9-3DB36DF7EA66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80D2317-4DB1-4ADA-9BCC-3C724751848D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200" dirty="0" smtClean="0">
              <a:solidFill>
                <a:schemeClr val="tx1"/>
              </a:solidFill>
              <a:latin typeface="+mn-ea"/>
              <a:ea typeface="+mn-ea"/>
            </a:rPr>
            <a:t>요구사항 수집 및 분석</a:t>
          </a:r>
          <a:endParaRPr lang="ko-KR" altLang="en-US" sz="1200" dirty="0">
            <a:solidFill>
              <a:schemeClr val="tx1"/>
            </a:solidFill>
            <a:latin typeface="+mn-ea"/>
            <a:ea typeface="+mn-ea"/>
          </a:endParaRPr>
        </a:p>
      </dgm:t>
    </dgm:pt>
    <dgm:pt modelId="{C4218342-8A18-46E2-8897-DD6D597AF5BF}" type="parTrans" cxnId="{6BA2D96A-7880-48F4-AC7A-067CB99BAD2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70F322D-219A-4571-AF52-EBD2C394B6E2}" type="sibTrans" cxnId="{6BA2D96A-7880-48F4-AC7A-067CB99BAD2B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9B40001-7A29-4AFE-BA11-951E6F297B37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설계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8222BF82-E80D-4649-A326-D61D9D038559}" type="parTrans" cxnId="{934A8C39-62B6-47E6-ACBC-0F9E803BE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9061495-0912-47F2-9D0B-E1DFC91D4FB0}" type="sibTrans" cxnId="{934A8C39-62B6-47E6-ACBC-0F9E803BE967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7C0D987-ED0E-4904-9040-43E64445B3B2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구현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73453CE1-2753-46F7-946E-C9DBA62F93A3}" type="parTrans" cxnId="{06D3D112-CB0F-4D63-BF7C-7ED9CF18F2D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1F52E54-2FC3-4921-9DB2-D92486387DCC}" type="sibTrans" cxnId="{06D3D112-CB0F-4D63-BF7C-7ED9CF18F2DF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BDD9537-3788-4A2E-B1D0-78AE687D74C3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운영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2B9D6434-186D-4887-999F-318B621F3E13}" type="parTrans" cxnId="{7CD91EE0-E17E-4588-8F0D-7199CDAAA70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6CF61A4-F1E4-45A3-B8F1-8E8E467B96C4}" type="sibTrans" cxnId="{7CD91EE0-E17E-4588-8F0D-7199CDAAA70D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EB3B915-D25A-412A-8019-98877DE9AD32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감시 및 개선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9C42C519-BAB6-4FC9-B12B-66D973623729}" type="parTrans" cxnId="{1BA25C7E-2AEF-4FA2-9A1D-C9ADF9C8853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E037650-FFA1-421D-B660-D450C438B8C9}" type="sibTrans" cxnId="{1BA25C7E-2AEF-4FA2-9A1D-C9ADF9C88535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24311D3-BC57-474E-BF8F-764C20061C0B}" type="pres">
      <dgm:prSet presAssocID="{03C5A0A5-32C8-49C3-8BF9-3DB36DF7EA6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D711AF-4F84-43C9-8F49-5B92D211CD6F}" type="pres">
      <dgm:prSet presAssocID="{C80D2317-4DB1-4ADA-9BCC-3C724751848D}" presName="node" presStyleLbl="node1" presStyleIdx="0" presStyleCnt="5" custScaleY="654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9C3B69-2F96-4570-AA9A-D251AF0185E1}" type="pres">
      <dgm:prSet presAssocID="{C80D2317-4DB1-4ADA-9BCC-3C724751848D}" presName="spNode" presStyleCnt="0"/>
      <dgm:spPr/>
    </dgm:pt>
    <dgm:pt modelId="{8761BBDA-3B05-4687-9A1C-29DE0E240D65}" type="pres">
      <dgm:prSet presAssocID="{970F322D-219A-4571-AF52-EBD2C394B6E2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CC3B448-CF42-44E7-B5C9-B46845E6E5B8}" type="pres">
      <dgm:prSet presAssocID="{C9B40001-7A29-4AFE-BA11-951E6F297B37}" presName="node" presStyleLbl="node1" presStyleIdx="1" presStyleCnt="5" custScaleY="40077" custRadScaleRad="108749" custRadScaleInc="175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483D5B-1B87-4CC7-AED1-600A053D1CE4}" type="pres">
      <dgm:prSet presAssocID="{C9B40001-7A29-4AFE-BA11-951E6F297B37}" presName="spNode" presStyleCnt="0"/>
      <dgm:spPr/>
    </dgm:pt>
    <dgm:pt modelId="{4BB6FCDB-A32C-40D1-8A36-757631EFE52C}" type="pres">
      <dgm:prSet presAssocID="{D9061495-0912-47F2-9D0B-E1DFC91D4FB0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15DFB26-57D7-4A96-A446-A723CA0DD8F3}" type="pres">
      <dgm:prSet presAssocID="{F7C0D987-ED0E-4904-9040-43E64445B3B2}" presName="node" presStyleLbl="node1" presStyleIdx="2" presStyleCnt="5" custScaleY="40077" custRadScaleRad="103937" custRadScaleInc="-2589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2B3E23-753E-41B7-B327-14786342EA61}" type="pres">
      <dgm:prSet presAssocID="{F7C0D987-ED0E-4904-9040-43E64445B3B2}" presName="spNode" presStyleCnt="0"/>
      <dgm:spPr/>
    </dgm:pt>
    <dgm:pt modelId="{159A9AB9-A95E-42E0-BE7E-4709F71646E5}" type="pres">
      <dgm:prSet presAssocID="{61F52E54-2FC3-4921-9DB2-D92486387DC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DA30297-C0A3-4236-9AE9-D90FA611E385}" type="pres">
      <dgm:prSet presAssocID="{5BDD9537-3788-4A2E-B1D0-78AE687D74C3}" presName="node" presStyleLbl="node1" presStyleIdx="3" presStyleCnt="5" custScaleY="40077" custRadScaleRad="103889" custRadScaleInc="2577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5EE74-5928-4CB8-ACC9-B5C92D875183}" type="pres">
      <dgm:prSet presAssocID="{5BDD9537-3788-4A2E-B1D0-78AE687D74C3}" presName="spNode" presStyleCnt="0"/>
      <dgm:spPr/>
    </dgm:pt>
    <dgm:pt modelId="{AD16FFF2-4DEC-4B0E-B9CF-899794AB09DC}" type="pres">
      <dgm:prSet presAssocID="{66CF61A4-F1E4-45A3-B8F1-8E8E467B96C4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94D2532-6D86-4C22-8116-685A995D6316}" type="pres">
      <dgm:prSet presAssocID="{7EB3B915-D25A-412A-8019-98877DE9AD32}" presName="node" presStyleLbl="node1" presStyleIdx="4" presStyleCnt="5" custScaleY="40077" custRadScaleRad="106778" custRadScaleInc="-2677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0F6D7E-46F7-4AA9-85F7-E4A5C3677CA9}" type="pres">
      <dgm:prSet presAssocID="{7EB3B915-D25A-412A-8019-98877DE9AD32}" presName="spNode" presStyleCnt="0"/>
      <dgm:spPr/>
    </dgm:pt>
    <dgm:pt modelId="{95E0A1A6-AD0A-4787-91A0-1FE847A7DFE4}" type="pres">
      <dgm:prSet presAssocID="{2E037650-FFA1-421D-B660-D450C438B8C9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45D92F25-5D16-4DE5-8DF2-B522ED1E0E5F}" type="presOf" srcId="{03C5A0A5-32C8-49C3-8BF9-3DB36DF7EA66}" destId="{C24311D3-BC57-474E-BF8F-764C20061C0B}" srcOrd="0" destOrd="0" presId="urn:microsoft.com/office/officeart/2005/8/layout/cycle5"/>
    <dgm:cxn modelId="{B7D832BC-006E-48B7-8249-9D009A6C4AFA}" type="presOf" srcId="{C9B40001-7A29-4AFE-BA11-951E6F297B37}" destId="{8CC3B448-CF42-44E7-B5C9-B46845E6E5B8}" srcOrd="0" destOrd="0" presId="urn:microsoft.com/office/officeart/2005/8/layout/cycle5"/>
    <dgm:cxn modelId="{02AB569A-E479-4FFC-85E0-D9BD6FD08BCA}" type="presOf" srcId="{D9061495-0912-47F2-9D0B-E1DFC91D4FB0}" destId="{4BB6FCDB-A32C-40D1-8A36-757631EFE52C}" srcOrd="0" destOrd="0" presId="urn:microsoft.com/office/officeart/2005/8/layout/cycle5"/>
    <dgm:cxn modelId="{06D3D112-CB0F-4D63-BF7C-7ED9CF18F2DF}" srcId="{03C5A0A5-32C8-49C3-8BF9-3DB36DF7EA66}" destId="{F7C0D987-ED0E-4904-9040-43E64445B3B2}" srcOrd="2" destOrd="0" parTransId="{73453CE1-2753-46F7-946E-C9DBA62F93A3}" sibTransId="{61F52E54-2FC3-4921-9DB2-D92486387DCC}"/>
    <dgm:cxn modelId="{3368D7B0-A72F-47DD-B3AC-CA3353FA953F}" type="presOf" srcId="{F7C0D987-ED0E-4904-9040-43E64445B3B2}" destId="{E15DFB26-57D7-4A96-A446-A723CA0DD8F3}" srcOrd="0" destOrd="0" presId="urn:microsoft.com/office/officeart/2005/8/layout/cycle5"/>
    <dgm:cxn modelId="{934A8C39-62B6-47E6-ACBC-0F9E803BE967}" srcId="{03C5A0A5-32C8-49C3-8BF9-3DB36DF7EA66}" destId="{C9B40001-7A29-4AFE-BA11-951E6F297B37}" srcOrd="1" destOrd="0" parTransId="{8222BF82-E80D-4649-A326-D61D9D038559}" sibTransId="{D9061495-0912-47F2-9D0B-E1DFC91D4FB0}"/>
    <dgm:cxn modelId="{FCBB52F9-E40A-44B2-935B-DF4EEFFEADE8}" type="presOf" srcId="{66CF61A4-F1E4-45A3-B8F1-8E8E467B96C4}" destId="{AD16FFF2-4DEC-4B0E-B9CF-899794AB09DC}" srcOrd="0" destOrd="0" presId="urn:microsoft.com/office/officeart/2005/8/layout/cycle5"/>
    <dgm:cxn modelId="{6BA2D96A-7880-48F4-AC7A-067CB99BAD2B}" srcId="{03C5A0A5-32C8-49C3-8BF9-3DB36DF7EA66}" destId="{C80D2317-4DB1-4ADA-9BCC-3C724751848D}" srcOrd="0" destOrd="0" parTransId="{C4218342-8A18-46E2-8897-DD6D597AF5BF}" sibTransId="{970F322D-219A-4571-AF52-EBD2C394B6E2}"/>
    <dgm:cxn modelId="{81E85702-AC85-4B16-ACD0-5C3213937B21}" type="presOf" srcId="{2E037650-FFA1-421D-B660-D450C438B8C9}" destId="{95E0A1A6-AD0A-4787-91A0-1FE847A7DFE4}" srcOrd="0" destOrd="0" presId="urn:microsoft.com/office/officeart/2005/8/layout/cycle5"/>
    <dgm:cxn modelId="{D4BDABE8-7F05-4BBB-A70A-4BC8BD8C9B44}" type="presOf" srcId="{5BDD9537-3788-4A2E-B1D0-78AE687D74C3}" destId="{2DA30297-C0A3-4236-9AE9-D90FA611E385}" srcOrd="0" destOrd="0" presId="urn:microsoft.com/office/officeart/2005/8/layout/cycle5"/>
    <dgm:cxn modelId="{A58C1ECB-650D-46ED-A0BD-E1069966F8F3}" type="presOf" srcId="{7EB3B915-D25A-412A-8019-98877DE9AD32}" destId="{294D2532-6D86-4C22-8116-685A995D6316}" srcOrd="0" destOrd="0" presId="urn:microsoft.com/office/officeart/2005/8/layout/cycle5"/>
    <dgm:cxn modelId="{6C788FE3-F6B6-4116-969E-D34BECA99E58}" type="presOf" srcId="{61F52E54-2FC3-4921-9DB2-D92486387DCC}" destId="{159A9AB9-A95E-42E0-BE7E-4709F71646E5}" srcOrd="0" destOrd="0" presId="urn:microsoft.com/office/officeart/2005/8/layout/cycle5"/>
    <dgm:cxn modelId="{1BA25C7E-2AEF-4FA2-9A1D-C9ADF9C88535}" srcId="{03C5A0A5-32C8-49C3-8BF9-3DB36DF7EA66}" destId="{7EB3B915-D25A-412A-8019-98877DE9AD32}" srcOrd="4" destOrd="0" parTransId="{9C42C519-BAB6-4FC9-B12B-66D973623729}" sibTransId="{2E037650-FFA1-421D-B660-D450C438B8C9}"/>
    <dgm:cxn modelId="{7CD91EE0-E17E-4588-8F0D-7199CDAAA70D}" srcId="{03C5A0A5-32C8-49C3-8BF9-3DB36DF7EA66}" destId="{5BDD9537-3788-4A2E-B1D0-78AE687D74C3}" srcOrd="3" destOrd="0" parTransId="{2B9D6434-186D-4887-999F-318B621F3E13}" sibTransId="{66CF61A4-F1E4-45A3-B8F1-8E8E467B96C4}"/>
    <dgm:cxn modelId="{E85FD303-0CBC-4C66-AA41-B8D9A13FDF74}" type="presOf" srcId="{970F322D-219A-4571-AF52-EBD2C394B6E2}" destId="{8761BBDA-3B05-4687-9A1C-29DE0E240D65}" srcOrd="0" destOrd="0" presId="urn:microsoft.com/office/officeart/2005/8/layout/cycle5"/>
    <dgm:cxn modelId="{0C84EAA3-8B63-4FB7-B582-265DABC0A94C}" type="presOf" srcId="{C80D2317-4DB1-4ADA-9BCC-3C724751848D}" destId="{61D711AF-4F84-43C9-8F49-5B92D211CD6F}" srcOrd="0" destOrd="0" presId="urn:microsoft.com/office/officeart/2005/8/layout/cycle5"/>
    <dgm:cxn modelId="{FAC5C2A4-2A0C-44C9-B4AA-EE9EB0D43AFF}" type="presParOf" srcId="{C24311D3-BC57-474E-BF8F-764C20061C0B}" destId="{61D711AF-4F84-43C9-8F49-5B92D211CD6F}" srcOrd="0" destOrd="0" presId="urn:microsoft.com/office/officeart/2005/8/layout/cycle5"/>
    <dgm:cxn modelId="{426A6AD6-AFE8-4AC6-869B-8E5D267FCAA3}" type="presParOf" srcId="{C24311D3-BC57-474E-BF8F-764C20061C0B}" destId="{A99C3B69-2F96-4570-AA9A-D251AF0185E1}" srcOrd="1" destOrd="0" presId="urn:microsoft.com/office/officeart/2005/8/layout/cycle5"/>
    <dgm:cxn modelId="{982A13A6-2B9B-4643-8E20-613DD574859E}" type="presParOf" srcId="{C24311D3-BC57-474E-BF8F-764C20061C0B}" destId="{8761BBDA-3B05-4687-9A1C-29DE0E240D65}" srcOrd="2" destOrd="0" presId="urn:microsoft.com/office/officeart/2005/8/layout/cycle5"/>
    <dgm:cxn modelId="{D5F1F1D9-D0BA-48F0-B875-5C3FD662CF7C}" type="presParOf" srcId="{C24311D3-BC57-474E-BF8F-764C20061C0B}" destId="{8CC3B448-CF42-44E7-B5C9-B46845E6E5B8}" srcOrd="3" destOrd="0" presId="urn:microsoft.com/office/officeart/2005/8/layout/cycle5"/>
    <dgm:cxn modelId="{46E56FA6-6CE3-4A34-860E-429E1330EA9E}" type="presParOf" srcId="{C24311D3-BC57-474E-BF8F-764C20061C0B}" destId="{A5483D5B-1B87-4CC7-AED1-600A053D1CE4}" srcOrd="4" destOrd="0" presId="urn:microsoft.com/office/officeart/2005/8/layout/cycle5"/>
    <dgm:cxn modelId="{F2173084-321B-40E7-AB29-5D20EDA0B477}" type="presParOf" srcId="{C24311D3-BC57-474E-BF8F-764C20061C0B}" destId="{4BB6FCDB-A32C-40D1-8A36-757631EFE52C}" srcOrd="5" destOrd="0" presId="urn:microsoft.com/office/officeart/2005/8/layout/cycle5"/>
    <dgm:cxn modelId="{55F9031E-50B6-4D3A-A494-C0B782D7C018}" type="presParOf" srcId="{C24311D3-BC57-474E-BF8F-764C20061C0B}" destId="{E15DFB26-57D7-4A96-A446-A723CA0DD8F3}" srcOrd="6" destOrd="0" presId="urn:microsoft.com/office/officeart/2005/8/layout/cycle5"/>
    <dgm:cxn modelId="{CA51E543-5712-45EE-A152-4AF2DB1C83B3}" type="presParOf" srcId="{C24311D3-BC57-474E-BF8F-764C20061C0B}" destId="{4B2B3E23-753E-41B7-B327-14786342EA61}" srcOrd="7" destOrd="0" presId="urn:microsoft.com/office/officeart/2005/8/layout/cycle5"/>
    <dgm:cxn modelId="{455B1A35-8B28-442B-A3EC-62FD20140CDB}" type="presParOf" srcId="{C24311D3-BC57-474E-BF8F-764C20061C0B}" destId="{159A9AB9-A95E-42E0-BE7E-4709F71646E5}" srcOrd="8" destOrd="0" presId="urn:microsoft.com/office/officeart/2005/8/layout/cycle5"/>
    <dgm:cxn modelId="{E018C015-8F40-438B-A054-1130D1C60B05}" type="presParOf" srcId="{C24311D3-BC57-474E-BF8F-764C20061C0B}" destId="{2DA30297-C0A3-4236-9AE9-D90FA611E385}" srcOrd="9" destOrd="0" presId="urn:microsoft.com/office/officeart/2005/8/layout/cycle5"/>
    <dgm:cxn modelId="{37BA6CA6-D042-4B21-B871-98FE0086F0C4}" type="presParOf" srcId="{C24311D3-BC57-474E-BF8F-764C20061C0B}" destId="{29B5EE74-5928-4CB8-ACC9-B5C92D875183}" srcOrd="10" destOrd="0" presId="urn:microsoft.com/office/officeart/2005/8/layout/cycle5"/>
    <dgm:cxn modelId="{A7272B0C-7DE7-4193-8986-25501F07EAC2}" type="presParOf" srcId="{C24311D3-BC57-474E-BF8F-764C20061C0B}" destId="{AD16FFF2-4DEC-4B0E-B9CF-899794AB09DC}" srcOrd="11" destOrd="0" presId="urn:microsoft.com/office/officeart/2005/8/layout/cycle5"/>
    <dgm:cxn modelId="{810E6A49-A2BD-4E6A-86CC-F23595159679}" type="presParOf" srcId="{C24311D3-BC57-474E-BF8F-764C20061C0B}" destId="{294D2532-6D86-4C22-8116-685A995D6316}" srcOrd="12" destOrd="0" presId="urn:microsoft.com/office/officeart/2005/8/layout/cycle5"/>
    <dgm:cxn modelId="{DEC6E827-97E7-414A-B091-6A557F7B054D}" type="presParOf" srcId="{C24311D3-BC57-474E-BF8F-764C20061C0B}" destId="{000F6D7E-46F7-4AA9-85F7-E4A5C3677CA9}" srcOrd="13" destOrd="0" presId="urn:microsoft.com/office/officeart/2005/8/layout/cycle5"/>
    <dgm:cxn modelId="{2931DB74-DC66-4DBD-9C48-21034715A1F3}" type="presParOf" srcId="{C24311D3-BC57-474E-BF8F-764C20061C0B}" destId="{95E0A1A6-AD0A-4787-91A0-1FE847A7DFE4}" srcOrd="14" destOrd="0" presId="urn:microsoft.com/office/officeart/2005/8/layout/cycle5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711AF-4F84-43C9-8F49-5B92D211CD6F}">
      <dsp:nvSpPr>
        <dsp:cNvPr id="0" name=""/>
        <dsp:cNvSpPr/>
      </dsp:nvSpPr>
      <dsp:spPr>
        <a:xfrm>
          <a:off x="2260094" y="71817"/>
          <a:ext cx="1240450" cy="527476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+mn-ea"/>
              <a:ea typeface="+mn-ea"/>
            </a:rPr>
            <a:t>요구사항 수집 및 분석</a:t>
          </a:r>
          <a:endParaRPr lang="ko-KR" altLang="en-US" sz="12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2285843" y="97566"/>
        <a:ext cx="1188952" cy="475978"/>
      </dsp:txXfrm>
    </dsp:sp>
    <dsp:sp modelId="{8761BBDA-3B05-4687-9A1C-29DE0E240D65}">
      <dsp:nvSpPr>
        <dsp:cNvPr id="0" name=""/>
        <dsp:cNvSpPr/>
      </dsp:nvSpPr>
      <dsp:spPr>
        <a:xfrm>
          <a:off x="1445656" y="397097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311252" y="160820"/>
              </a:moveTo>
              <a:arcTo wR="1609870" hR="1609870" stAng="17749701" swAng="1857867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3B448-CF42-44E7-B5C9-B46845E6E5B8}">
      <dsp:nvSpPr>
        <dsp:cNvPr id="0" name=""/>
        <dsp:cNvSpPr/>
      </dsp:nvSpPr>
      <dsp:spPr>
        <a:xfrm>
          <a:off x="3960444" y="1366936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설계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3976218" y="1382710"/>
        <a:ext cx="1208902" cy="291589"/>
      </dsp:txXfrm>
    </dsp:sp>
    <dsp:sp modelId="{4BB6FCDB-A32C-40D1-8A36-757631EFE52C}">
      <dsp:nvSpPr>
        <dsp:cNvPr id="0" name=""/>
        <dsp:cNvSpPr/>
      </dsp:nvSpPr>
      <dsp:spPr>
        <a:xfrm>
          <a:off x="1405244" y="281774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3217781" y="1689255"/>
              </a:moveTo>
              <a:arcTo wR="1609870" hR="1609870" stAng="21769591" swAng="1908544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DFB26-57D7-4A96-A446-A723CA0DD8F3}">
      <dsp:nvSpPr>
        <dsp:cNvPr id="0" name=""/>
        <dsp:cNvSpPr/>
      </dsp:nvSpPr>
      <dsp:spPr>
        <a:xfrm>
          <a:off x="3384371" y="3023118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구현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3400145" y="3038892"/>
        <a:ext cx="1208902" cy="291589"/>
      </dsp:txXfrm>
    </dsp:sp>
    <dsp:sp modelId="{159A9AB9-A95E-42E0-BE7E-4709F71646E5}">
      <dsp:nvSpPr>
        <dsp:cNvPr id="0" name=""/>
        <dsp:cNvSpPr/>
      </dsp:nvSpPr>
      <dsp:spPr>
        <a:xfrm>
          <a:off x="1271157" y="411421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202332" y="3106756"/>
              </a:moveTo>
              <a:arcTo wR="1609870" hR="1609870" stAng="4104390" swAng="2591195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30297-C0A3-4236-9AE9-D90FA611E385}">
      <dsp:nvSpPr>
        <dsp:cNvPr id="0" name=""/>
        <dsp:cNvSpPr/>
      </dsp:nvSpPr>
      <dsp:spPr>
        <a:xfrm>
          <a:off x="1136975" y="3023125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운영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1152749" y="3038899"/>
        <a:ext cx="1208902" cy="291589"/>
      </dsp:txXfrm>
    </dsp:sp>
    <dsp:sp modelId="{AD16FFF2-4DEC-4B0E-B9CF-899794AB09DC}">
      <dsp:nvSpPr>
        <dsp:cNvPr id="0" name=""/>
        <dsp:cNvSpPr/>
      </dsp:nvSpPr>
      <dsp:spPr>
        <a:xfrm>
          <a:off x="1163433" y="309524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72074" y="2505406"/>
              </a:moveTo>
              <a:arcTo wR="1609870" hR="1609870" stAng="8772069" swAng="1795335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D2532-6D86-4C22-8116-685A995D6316}">
      <dsp:nvSpPr>
        <dsp:cNvPr id="0" name=""/>
        <dsp:cNvSpPr/>
      </dsp:nvSpPr>
      <dsp:spPr>
        <a:xfrm>
          <a:off x="576065" y="1438949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감시 및 개선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591839" y="1454723"/>
        <a:ext cx="1208902" cy="291589"/>
      </dsp:txXfrm>
    </dsp:sp>
    <dsp:sp modelId="{95E0A1A6-AD0A-4787-91A0-1FE847A7DFE4}">
      <dsp:nvSpPr>
        <dsp:cNvPr id="0" name=""/>
        <dsp:cNvSpPr/>
      </dsp:nvSpPr>
      <dsp:spPr>
        <a:xfrm>
          <a:off x="1139041" y="383822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18972" y="799261"/>
              </a:moveTo>
              <a:arcTo wR="1609870" hR="1609870" stAng="12614005" swAng="1920817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2021-07-07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 userDrawn="1"/>
        </p:nvGrpSpPr>
        <p:grpSpPr>
          <a:xfrm>
            <a:off x="276521" y="5990292"/>
            <a:ext cx="3791423" cy="586615"/>
            <a:chOff x="130805" y="5990292"/>
            <a:chExt cx="3791423" cy="586615"/>
          </a:xfrm>
        </p:grpSpPr>
        <p:sp>
          <p:nvSpPr>
            <p:cNvPr id="7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97880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5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0"/>
          </p:nvPr>
        </p:nvSpPr>
        <p:spPr>
          <a:xfrm>
            <a:off x="4679504" y="1124744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05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smtClean="0"/>
              <a:t>연습문제 풀이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80728"/>
            <a:ext cx="8136904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99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7" b="39011"/>
          <a:stretch/>
        </p:blipFill>
        <p:spPr>
          <a:xfrm>
            <a:off x="6444208" y="5693066"/>
            <a:ext cx="2699792" cy="1152128"/>
          </a:xfrm>
          <a:prstGeom prst="rect">
            <a:avLst/>
          </a:prstGeom>
        </p:spPr>
      </p:pic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756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29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806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641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73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750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7AC62-4978-4666-8414-0792E853AF82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146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67623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0295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504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2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835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7AC62-4978-4666-8414-0792E853AF82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876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43100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717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51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134342" y="93663"/>
            <a:ext cx="3995143" cy="523220"/>
            <a:chOff x="6752029" y="188640"/>
            <a:chExt cx="3996747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2411935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 모델링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06</a:t>
              </a:r>
              <a:endParaRPr lang="ko-KR" altLang="en-US" sz="2800" b="1" dirty="0" smtClean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7140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545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406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7AC62-4978-4666-8414-0792E853AF82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606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307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267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4689058"/>
            <a:ext cx="8229600" cy="1332230"/>
          </a:xfrm>
        </p:spPr>
        <p:txBody>
          <a:bodyPr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516211"/>
            <a:ext cx="1558694" cy="23062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-180975" y="6091238"/>
            <a:ext cx="10729913" cy="698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18581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634256" y="1340843"/>
            <a:ext cx="7186612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kumimoji="0" lang="ko-KR" altLang="en-US" sz="1800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배우는 </a:t>
            </a:r>
            <a:endParaRPr kumimoji="0" lang="en-US" altLang="ko-KR" sz="1800" baseline="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개론과 실습 </a:t>
            </a:r>
            <a:endParaRPr kumimoji="0" lang="de-DE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550962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956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2021-07-07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6" r:id="rId10"/>
    <p:sldLayoutId id="2147483683" r:id="rId11"/>
    <p:sldLayoutId id="2147483685" r:id="rId12"/>
    <p:sldLayoutId id="2147483687" r:id="rId13"/>
    <p:sldLayoutId id="2147483688" r:id="rId14"/>
    <p:sldLayoutId id="2147483689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4C399-6778-4BDC-A5BF-7CCAB9BFACCD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1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4C399-6778-4BDC-A5BF-7CCAB9BFACCD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5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4C399-6778-4BDC-A5BF-7CCAB9BFACCD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25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9456" y="3573463"/>
            <a:ext cx="5924169" cy="1901825"/>
          </a:xfrm>
        </p:spPr>
        <p:txBody>
          <a:bodyPr/>
          <a:lstStyle/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06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8226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627711"/>
          </a:xfrm>
        </p:spPr>
        <p:txBody>
          <a:bodyPr/>
          <a:lstStyle/>
          <a:p>
            <a:r>
              <a:rPr lang="ko-KR" altLang="en-US" dirty="0" smtClean="0"/>
              <a:t>요구사항 수집 방법</a:t>
            </a:r>
            <a:endParaRPr lang="en-US" altLang="ko-KR" dirty="0" smtClean="0"/>
          </a:p>
          <a:p>
            <a:endParaRPr lang="en-US" altLang="ko-KR" sz="500" dirty="0" smtClean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실제 문서를 수집하고 분석함</a:t>
            </a:r>
            <a:endParaRPr lang="en-US" altLang="ko-KR" sz="1400" b="0" dirty="0" smtClean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담당자와의 인터뷰나 설문조사를 통해 요구사항을 직접 수렴함</a:t>
            </a:r>
            <a:endParaRPr lang="en-US" altLang="ko-KR" sz="1400" b="0" dirty="0" smtClean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비슷한 업무를 처리하는 기존의 데이터베이스를 분석함</a:t>
            </a:r>
            <a:endParaRPr lang="en-US" altLang="ko-KR" sz="1400" b="0" dirty="0" smtClean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각 업무와 연관된 모든 부분을 살펴봄</a:t>
            </a:r>
            <a:endParaRPr lang="ko-KR" altLang="en-US" sz="1400" b="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395536" y="1088703"/>
            <a:ext cx="8064896" cy="5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요구사항 수집 및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4896544"/>
          </a:xfrm>
        </p:spPr>
        <p:txBody>
          <a:bodyPr/>
          <a:lstStyle/>
          <a:p>
            <a:pPr algn="just"/>
            <a:r>
              <a:rPr lang="ko-KR" altLang="en-US" dirty="0" smtClean="0"/>
              <a:t>요구사항을 수집하고 분석한 결과를 토대로 업무의 핵심적인 개념을 구분하고         전체적인 뼈대를 만드는 과정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개체</a:t>
            </a:r>
            <a:r>
              <a:rPr lang="en-US" altLang="ko-KR" dirty="0" smtClean="0"/>
              <a:t>(entity)</a:t>
            </a:r>
            <a:r>
              <a:rPr lang="ko-KR" altLang="en-US" dirty="0" smtClean="0"/>
              <a:t>를 추출하고 각 개체들 간의 관계를 정의하여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(ERD, Entity Relationship Diagram)</a:t>
            </a:r>
            <a:r>
              <a:rPr lang="ko-KR" altLang="en-US" dirty="0" smtClean="0"/>
              <a:t>을 만드는 과정까지를 말함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83503" y="3635700"/>
            <a:ext cx="1140456" cy="626846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도서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3905299" y="3573016"/>
            <a:ext cx="1487552" cy="752215"/>
          </a:xfrm>
          <a:prstGeom prst="diamond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47818" y="3635700"/>
            <a:ext cx="1140456" cy="626846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</a:t>
            </a:r>
          </a:p>
        </p:txBody>
      </p:sp>
      <p:cxnSp>
        <p:nvCxnSpPr>
          <p:cNvPr id="7" name="직선 연결선 6"/>
          <p:cNvCxnSpPr>
            <a:stCxn id="4" idx="3"/>
            <a:endCxn id="5" idx="1"/>
          </p:cNvCxnSpPr>
          <p:nvPr/>
        </p:nvCxnSpPr>
        <p:spPr>
          <a:xfrm>
            <a:off x="3023959" y="3949123"/>
            <a:ext cx="881340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 flipV="1">
            <a:off x="5392851" y="3949123"/>
            <a:ext cx="754967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" name="직선 연결선 8"/>
          <p:cNvCxnSpPr>
            <a:stCxn id="4" idx="2"/>
            <a:endCxn id="11" idx="0"/>
          </p:cNvCxnSpPr>
          <p:nvPr/>
        </p:nvCxnSpPr>
        <p:spPr>
          <a:xfrm flipH="1">
            <a:off x="1571734" y="4262546"/>
            <a:ext cx="881997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2"/>
            <a:endCxn id="12" idx="0"/>
          </p:cNvCxnSpPr>
          <p:nvPr/>
        </p:nvCxnSpPr>
        <p:spPr>
          <a:xfrm>
            <a:off x="2453731" y="4262546"/>
            <a:ext cx="846195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187624" y="5338703"/>
            <a:ext cx="768219" cy="46744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도서이름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2915816" y="5338703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도서단가</a:t>
            </a:r>
            <a:endParaRPr lang="ko-KR" altLang="en-US" sz="1200" dirty="0"/>
          </a:p>
        </p:txBody>
      </p:sp>
      <p:cxnSp>
        <p:nvCxnSpPr>
          <p:cNvPr id="13" name="직선 연결선 12"/>
          <p:cNvCxnSpPr>
            <a:stCxn id="4" idx="2"/>
            <a:endCxn id="15" idx="0"/>
          </p:cNvCxnSpPr>
          <p:nvPr/>
        </p:nvCxnSpPr>
        <p:spPr>
          <a:xfrm flipH="1">
            <a:off x="2453730" y="4262546"/>
            <a:ext cx="1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069621" y="5338703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도서단가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069620" y="5338703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출판사</a:t>
            </a:r>
            <a:endParaRPr lang="ko-KR" altLang="en-US" sz="1200" dirty="0"/>
          </a:p>
        </p:txBody>
      </p:sp>
      <p:cxnSp>
        <p:nvCxnSpPr>
          <p:cNvPr id="16" name="직선 연결선 15"/>
          <p:cNvCxnSpPr>
            <a:stCxn id="5" idx="2"/>
          </p:cNvCxnSpPr>
          <p:nvPr/>
        </p:nvCxnSpPr>
        <p:spPr>
          <a:xfrm>
            <a:off x="4649075" y="4325231"/>
            <a:ext cx="0" cy="10134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272325" y="5338703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주문일자</a:t>
            </a:r>
            <a:endParaRPr lang="ko-KR" altLang="en-US" sz="1200" dirty="0"/>
          </a:p>
        </p:txBody>
      </p:sp>
      <p:cxnSp>
        <p:nvCxnSpPr>
          <p:cNvPr id="18" name="직선 연결선 17"/>
          <p:cNvCxnSpPr>
            <a:stCxn id="6" idx="2"/>
            <a:endCxn id="20" idx="0"/>
          </p:cNvCxnSpPr>
          <p:nvPr/>
        </p:nvCxnSpPr>
        <p:spPr>
          <a:xfrm flipH="1">
            <a:off x="5898382" y="4262546"/>
            <a:ext cx="819664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2"/>
            <a:endCxn id="21" idx="0"/>
          </p:cNvCxnSpPr>
          <p:nvPr/>
        </p:nvCxnSpPr>
        <p:spPr>
          <a:xfrm>
            <a:off x="6718046" y="4262546"/>
            <a:ext cx="878491" cy="10149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514272" y="5338703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고객이름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7212427" y="5277521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1200" dirty="0" smtClean="0"/>
              <a:t>전화번호</a:t>
            </a:r>
            <a:endParaRPr lang="ko-KR" altLang="en-US" sz="1200" dirty="0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6718045" y="4282050"/>
            <a:ext cx="1" cy="10134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348331" y="5314137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주소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3608" y="609417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개념적 모델링의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 bwMode="auto">
          <a:xfrm>
            <a:off x="395536" y="1088703"/>
            <a:ext cx="8064896" cy="5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개념적 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5040560"/>
          </a:xfrm>
        </p:spPr>
        <p:txBody>
          <a:bodyPr/>
          <a:lstStyle/>
          <a:p>
            <a:pPr algn="just"/>
            <a:r>
              <a:rPr lang="ko-KR" altLang="en-US" dirty="0" smtClean="0"/>
              <a:t>개념적 모델링에서 만든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다이어그램을 사용하려는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 맞게 사상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, mapping)</a:t>
            </a:r>
            <a:r>
              <a:rPr lang="ko-KR" altLang="en-US" dirty="0" smtClean="0"/>
              <a:t>하여 실제 데이터베이스로 구현하기 위한 모델을 만드는 과정</a:t>
            </a:r>
            <a:endParaRPr lang="en-US" altLang="ko-KR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dirty="0" smtClean="0"/>
          </a:p>
          <a:p>
            <a:pPr algn="just"/>
            <a:endParaRPr lang="en-US" altLang="ko-KR" sz="1000" dirty="0"/>
          </a:p>
          <a:p>
            <a:pPr algn="just"/>
            <a:r>
              <a:rPr lang="ko-KR" altLang="en-US" dirty="0"/>
              <a:t>논리적 모델링 과정</a:t>
            </a:r>
            <a:endParaRPr lang="en-US" altLang="ko-KR" dirty="0"/>
          </a:p>
          <a:p>
            <a:pPr algn="just"/>
            <a:endParaRPr lang="en-US" altLang="ko-KR" sz="500" dirty="0" smtClean="0"/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sz="1400" dirty="0" smtClean="0"/>
              <a:t>개념적 모델링에서 추출하지 않았던 상세 속성들을 모두 추출</a:t>
            </a:r>
            <a:endParaRPr lang="en-US" altLang="ko-KR" sz="1400" dirty="0" smtClean="0"/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sz="1400" dirty="0" smtClean="0"/>
              <a:t>정규화 수행</a:t>
            </a:r>
            <a:endParaRPr lang="en-US" altLang="ko-KR" sz="1400" dirty="0" smtClean="0"/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sz="1400" dirty="0" smtClean="0"/>
              <a:t>데이터 표준화 수행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043609" y="3612257"/>
            <a:ext cx="518457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도서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도서번호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도서이름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출판사이름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도서단가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고객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고객번호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고객이름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주소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전화번호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주문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주문번호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고객번호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>
                <a:solidFill>
                  <a:schemeClr val="tx1"/>
                </a:solidFill>
              </a:rPr>
              <a:t>FK</a:t>
            </a:r>
            <a:r>
              <a:rPr lang="en-US" altLang="ko-KR" sz="1200" smtClean="0">
                <a:solidFill>
                  <a:schemeClr val="tx1"/>
                </a:solidFill>
              </a:rPr>
              <a:t>), </a:t>
            </a:r>
            <a:r>
              <a:rPr lang="ko-KR" altLang="en-US" sz="1200" smtClean="0">
                <a:solidFill>
                  <a:schemeClr val="tx1"/>
                </a:solidFill>
              </a:rPr>
              <a:t>도서번호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>
                <a:solidFill>
                  <a:schemeClr val="tx1"/>
                </a:solidFill>
              </a:rPr>
              <a:t>FK</a:t>
            </a:r>
            <a:r>
              <a:rPr lang="en-US" altLang="ko-KR" sz="1200" smtClean="0">
                <a:solidFill>
                  <a:schemeClr val="tx1"/>
                </a:solidFill>
              </a:rPr>
              <a:t>), </a:t>
            </a:r>
            <a:r>
              <a:rPr lang="ko-KR" altLang="en-US" sz="1200" smtClean="0">
                <a:solidFill>
                  <a:schemeClr val="tx1"/>
                </a:solidFill>
              </a:rPr>
              <a:t>주문일자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주문금액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43608" y="2810845"/>
            <a:ext cx="920261" cy="500606"/>
          </a:xfrm>
          <a:prstGeom prst="rect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도서</a:t>
            </a:r>
          </a:p>
        </p:txBody>
      </p:sp>
      <p:sp>
        <p:nvSpPr>
          <p:cNvPr id="6" name="다이아몬드 5"/>
          <p:cNvSpPr/>
          <p:nvPr/>
        </p:nvSpPr>
        <p:spPr>
          <a:xfrm>
            <a:off x="3065404" y="2748161"/>
            <a:ext cx="1200341" cy="600727"/>
          </a:xfrm>
          <a:prstGeom prst="diamond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07923" y="2810845"/>
            <a:ext cx="920261" cy="500606"/>
          </a:xfrm>
          <a:prstGeom prst="rect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고객</a:t>
            </a:r>
          </a:p>
        </p:txBody>
      </p: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 flipV="1">
            <a:off x="1963869" y="3048525"/>
            <a:ext cx="1101535" cy="126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" name="직선 연결선 8"/>
          <p:cNvCxnSpPr>
            <a:stCxn id="6" idx="3"/>
            <a:endCxn id="7" idx="1"/>
          </p:cNvCxnSpPr>
          <p:nvPr/>
        </p:nvCxnSpPr>
        <p:spPr>
          <a:xfrm>
            <a:off x="4265745" y="3048525"/>
            <a:ext cx="1042178" cy="126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TextBox 9"/>
          <p:cNvSpPr txBox="1"/>
          <p:nvPr/>
        </p:nvSpPr>
        <p:spPr>
          <a:xfrm>
            <a:off x="995983" y="4509120"/>
            <a:ext cx="2069421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6-6 </a:t>
            </a:r>
            <a:r>
              <a:rPr lang="ko-KR" altLang="en-US" sz="1200" b="1" dirty="0" smtClean="0">
                <a:latin typeface="+mn-ea"/>
                <a:ea typeface="+mn-ea"/>
              </a:rPr>
              <a:t>논리적 모델링의 예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395536" y="1088703"/>
            <a:ext cx="8064896" cy="5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논리적 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208912" cy="5112568"/>
          </a:xfrm>
        </p:spPr>
        <p:txBody>
          <a:bodyPr/>
          <a:lstStyle/>
          <a:p>
            <a:pPr algn="just"/>
            <a:r>
              <a:rPr lang="ko-KR" altLang="en-US" dirty="0" smtClean="0"/>
              <a:t>작성된 논리적 모델을 실제 컴퓨터의 저장 장치에 저장하기 위한 물리적 구조를                정의하고 구현하는 과정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DBMS</a:t>
            </a:r>
            <a:r>
              <a:rPr lang="ko-KR" altLang="en-US" dirty="0" smtClean="0"/>
              <a:t> 특성에 맞게 저장 구조를 정의해야 데이터베이스가 최적의 성능을 낼 수 있음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8104" y="616530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6-7 </a:t>
            </a:r>
            <a:r>
              <a:rPr lang="ko-KR" altLang="en-US" sz="1400" b="1" dirty="0" smtClean="0">
                <a:latin typeface="+mn-ea"/>
                <a:ea typeface="+mn-ea"/>
              </a:rPr>
              <a:t>물리적 모델링의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24944"/>
            <a:ext cx="4680520" cy="366686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95536" y="1088703"/>
            <a:ext cx="8064896" cy="5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물리적 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0114"/>
            <a:ext cx="8064896" cy="4917997"/>
          </a:xfrm>
        </p:spPr>
        <p:txBody>
          <a:bodyPr/>
          <a:lstStyle/>
          <a:p>
            <a:r>
              <a:rPr lang="ko-KR" altLang="en-US" dirty="0" smtClean="0"/>
              <a:t>물리적 모델링 시 트랜잭션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설계 측면에서 고려할 사항</a:t>
            </a:r>
            <a:endParaRPr lang="en-US" altLang="ko-KR" dirty="0" smtClean="0"/>
          </a:p>
          <a:p>
            <a:endParaRPr lang="en-US" altLang="ko-KR" sz="500" dirty="0" smtClean="0"/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응답시간을 최소화해야 한다</a:t>
            </a:r>
            <a:r>
              <a:rPr lang="en-US" altLang="ko-KR" sz="1400" dirty="0" smtClean="0"/>
              <a:t>.</a:t>
            </a:r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얼마나 많은 트랜잭션을 동시에 발생시킬 수 있는지 검토해야 한다</a:t>
            </a:r>
            <a:r>
              <a:rPr lang="en-US" altLang="ko-KR" sz="1400" dirty="0" smtClean="0"/>
              <a:t>.</a:t>
            </a:r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데이터가 저장될 공간을 효율적으로 배치해야 한다</a:t>
            </a:r>
            <a:r>
              <a:rPr lang="en-US" altLang="ko-KR" sz="14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395536" y="1088703"/>
            <a:ext cx="8064896" cy="54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물리적 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871768"/>
            <a:ext cx="2331087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02. ER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모델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47664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개체와 개체 타입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관계와 관계 타입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약한 개체 타입과 </a:t>
            </a:r>
            <a:r>
              <a:rPr kumimoji="0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식별자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표기법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/>
              <a:t>ER(Entity Relationship)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 algn="just"/>
            <a:r>
              <a:rPr lang="ko-KR" altLang="en-US" sz="1400" dirty="0" smtClean="0">
                <a:latin typeface="+mn-ea"/>
              </a:rPr>
              <a:t>세상의 사물을 개체</a:t>
            </a:r>
            <a:r>
              <a:rPr lang="en-US" altLang="ko-KR" sz="1400" dirty="0" smtClean="0">
                <a:latin typeface="+mn-ea"/>
              </a:rPr>
              <a:t>(entity)</a:t>
            </a:r>
            <a:r>
              <a:rPr lang="ko-KR" altLang="en-US" sz="1400" dirty="0" smtClean="0">
                <a:latin typeface="+mn-ea"/>
              </a:rPr>
              <a:t>와 개체 간의 관계</a:t>
            </a:r>
            <a:r>
              <a:rPr lang="en-US" altLang="ko-KR" sz="1400" dirty="0" smtClean="0">
                <a:latin typeface="+mn-ea"/>
              </a:rPr>
              <a:t>(relationship)</a:t>
            </a:r>
            <a:r>
              <a:rPr lang="ko-KR" altLang="en-US" sz="1400" dirty="0" smtClean="0">
                <a:latin typeface="+mn-ea"/>
              </a:rPr>
              <a:t>로 표현함</a:t>
            </a:r>
            <a:endParaRPr lang="en-US" altLang="ko-KR" sz="1400" dirty="0" smtClean="0">
              <a:latin typeface="+mn-ea"/>
            </a:endParaRPr>
          </a:p>
          <a:p>
            <a:pPr algn="just"/>
            <a:r>
              <a:rPr lang="ko-KR" altLang="en-US" dirty="0" smtClean="0"/>
              <a:t>개체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>
                <a:latin typeface="+mn-ea"/>
              </a:rPr>
              <a:t>독립적인 의미를 지니고 있는 </a:t>
            </a:r>
            <a:r>
              <a:rPr lang="ko-KR" altLang="en-US" sz="1400" dirty="0" err="1" smtClean="0">
                <a:latin typeface="+mn-ea"/>
              </a:rPr>
              <a:t>유무형의</a:t>
            </a:r>
            <a:r>
              <a:rPr lang="ko-KR" altLang="en-US" sz="1400" dirty="0" smtClean="0">
                <a:latin typeface="+mn-ea"/>
              </a:rPr>
              <a:t> 사람 또는 사물</a:t>
            </a:r>
            <a:endParaRPr lang="en-US" altLang="ko-KR" sz="1400" dirty="0" smtClean="0">
              <a:latin typeface="+mn-ea"/>
            </a:endParaRPr>
          </a:p>
          <a:p>
            <a:pPr lvl="1" algn="just"/>
            <a:r>
              <a:rPr lang="ko-KR" altLang="en-US" sz="1400" dirty="0" smtClean="0">
                <a:latin typeface="+mn-ea"/>
              </a:rPr>
              <a:t>개체의 특성을 나타내는 속성</a:t>
            </a:r>
            <a:r>
              <a:rPr lang="en-US" altLang="ko-KR" sz="1400" dirty="0" smtClean="0">
                <a:latin typeface="+mn-ea"/>
              </a:rPr>
              <a:t>(attribute)</a:t>
            </a:r>
            <a:r>
              <a:rPr lang="ko-KR" altLang="en-US" sz="1400" dirty="0" smtClean="0">
                <a:latin typeface="+mn-ea"/>
              </a:rPr>
              <a:t>에 의해 식별됨</a:t>
            </a:r>
            <a:r>
              <a:rPr lang="en-US" altLang="ko-KR" sz="1400" dirty="0" smtClean="0">
                <a:latin typeface="+mn-ea"/>
              </a:rPr>
              <a:t>.</a:t>
            </a:r>
            <a:r>
              <a:rPr lang="ko-KR" altLang="en-US" sz="1400" dirty="0" smtClean="0">
                <a:latin typeface="+mn-ea"/>
              </a:rPr>
              <a:t> 개체끼리 서로 관계를 가짐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609329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6-8 </a:t>
            </a:r>
            <a:r>
              <a:rPr lang="en-US" altLang="ko-KR" sz="1400" b="1" dirty="0" smtClean="0">
                <a:latin typeface="+mn-ea"/>
                <a:ea typeface="+mn-ea"/>
              </a:rPr>
              <a:t>ER </a:t>
            </a:r>
            <a:r>
              <a:rPr lang="ko-KR" altLang="en-US" sz="1400" b="1" dirty="0" smtClean="0">
                <a:latin typeface="+mn-ea"/>
                <a:ea typeface="+mn-ea"/>
              </a:rPr>
              <a:t>모델의 기본 개념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12976"/>
            <a:ext cx="3211240" cy="2698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ER </a:t>
            </a:r>
            <a:r>
              <a:rPr lang="ko-KR" altLang="en-US" sz="2000" dirty="0" smtClean="0">
                <a:solidFill>
                  <a:schemeClr val="tx2"/>
                </a:solidFill>
              </a:rPr>
              <a:t>다이어그램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266700" lvl="1" indent="0">
              <a:buNone/>
            </a:pPr>
            <a:r>
              <a:rPr lang="en-US" altLang="ko-KR" sz="1600" b="1" dirty="0" smtClean="0">
                <a:latin typeface="+mn-ea"/>
              </a:rPr>
              <a:t> ER </a:t>
            </a:r>
            <a:r>
              <a:rPr lang="ko-KR" altLang="en-US" sz="1600" b="1" dirty="0">
                <a:latin typeface="+mn-ea"/>
              </a:rPr>
              <a:t>모델은 개체와 개체 간의 관계를 표준화된 그림으로 </a:t>
            </a:r>
            <a:r>
              <a:rPr lang="ko-KR" altLang="en-US" sz="1600" b="1" dirty="0" smtClean="0">
                <a:latin typeface="+mn-ea"/>
              </a:rPr>
              <a:t>나타냄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83436" y="2828093"/>
            <a:ext cx="1140456" cy="6268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직원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4505232" y="2765409"/>
            <a:ext cx="1487552" cy="752215"/>
          </a:xfrm>
          <a:prstGeom prst="diamon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작업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47751" y="2828093"/>
            <a:ext cx="1140456" cy="6268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n-ea"/>
              </a:rPr>
              <a:t>프로젝트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86364" y="4537362"/>
            <a:ext cx="768219" cy="46744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직원번호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8" name="직선 연결선 7"/>
          <p:cNvCxnSpPr>
            <a:stCxn id="4" idx="2"/>
            <a:endCxn id="7" idx="0"/>
          </p:cNvCxnSpPr>
          <p:nvPr/>
        </p:nvCxnSpPr>
        <p:spPr>
          <a:xfrm flipH="1">
            <a:off x="1870474" y="3454939"/>
            <a:ext cx="1183190" cy="10824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20" idx="0"/>
          </p:cNvCxnSpPr>
          <p:nvPr/>
        </p:nvCxnSpPr>
        <p:spPr>
          <a:xfrm flipH="1">
            <a:off x="2774046" y="3454939"/>
            <a:ext cx="279618" cy="10824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2"/>
            <a:endCxn id="21" idx="0"/>
          </p:cNvCxnSpPr>
          <p:nvPr/>
        </p:nvCxnSpPr>
        <p:spPr>
          <a:xfrm>
            <a:off x="3053664" y="3454939"/>
            <a:ext cx="616562" cy="107404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4" idx="2"/>
            <a:endCxn id="22" idx="0"/>
          </p:cNvCxnSpPr>
          <p:nvPr/>
        </p:nvCxnSpPr>
        <p:spPr>
          <a:xfrm>
            <a:off x="3053664" y="3454939"/>
            <a:ext cx="1537864" cy="10907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23" idx="0"/>
          </p:cNvCxnSpPr>
          <p:nvPr/>
        </p:nvCxnSpPr>
        <p:spPr>
          <a:xfrm flipH="1">
            <a:off x="6583418" y="3454939"/>
            <a:ext cx="734561" cy="10750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" idx="2"/>
            <a:endCxn id="24" idx="0"/>
          </p:cNvCxnSpPr>
          <p:nvPr/>
        </p:nvCxnSpPr>
        <p:spPr>
          <a:xfrm>
            <a:off x="7317979" y="3454939"/>
            <a:ext cx="670059" cy="1067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4" idx="3"/>
            <a:endCxn id="5" idx="1"/>
          </p:cNvCxnSpPr>
          <p:nvPr/>
        </p:nvCxnSpPr>
        <p:spPr>
          <a:xfrm>
            <a:off x="3623892" y="3141516"/>
            <a:ext cx="88134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직선 연결선 14"/>
          <p:cNvCxnSpPr>
            <a:stCxn id="5" idx="3"/>
            <a:endCxn id="6" idx="1"/>
          </p:cNvCxnSpPr>
          <p:nvPr/>
        </p:nvCxnSpPr>
        <p:spPr>
          <a:xfrm flipV="1">
            <a:off x="5992784" y="3141516"/>
            <a:ext cx="754967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3772648" y="2765409"/>
            <a:ext cx="29848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1486" y="2765409"/>
            <a:ext cx="34176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2905956"/>
            <a:ext cx="111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개체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관계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45178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89936" y="4537362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이름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6116" y="4528988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직위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07418" y="4545736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전화번호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199308" y="4529970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과제번호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03928" y="4522578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예산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965" y="530120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6-9 </a:t>
            </a:r>
            <a:r>
              <a:rPr lang="en-US" altLang="ko-KR" sz="1400" b="1" dirty="0" smtClean="0">
                <a:latin typeface="+mn-ea"/>
                <a:ea typeface="+mn-ea"/>
              </a:rPr>
              <a:t>ER </a:t>
            </a:r>
            <a:r>
              <a:rPr lang="ko-KR" altLang="en-US" sz="1400" b="1" dirty="0" smtClean="0">
                <a:latin typeface="+mn-ea"/>
                <a:ea typeface="+mn-ea"/>
              </a:rPr>
              <a:t>다이어그램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개체와 개체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4726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개체</a:t>
            </a:r>
            <a:r>
              <a:rPr lang="en-US" altLang="ko-KR" sz="2000" dirty="0">
                <a:solidFill>
                  <a:schemeClr val="tx2"/>
                </a:solidFill>
              </a:rPr>
              <a:t>(entity)</a:t>
            </a:r>
            <a:r>
              <a:rPr lang="ko-KR" altLang="en-US" sz="2000" dirty="0">
                <a:solidFill>
                  <a:schemeClr val="tx2"/>
                </a:solidFill>
              </a:rPr>
              <a:t>란</a:t>
            </a:r>
            <a:r>
              <a:rPr lang="en-US" altLang="ko-KR" sz="2000" dirty="0">
                <a:solidFill>
                  <a:schemeClr val="tx2"/>
                </a:solidFill>
              </a:rPr>
              <a:t>?</a:t>
            </a:r>
          </a:p>
          <a:p>
            <a:pPr lvl="1"/>
            <a:r>
              <a:rPr lang="ko-KR" altLang="en-US" sz="1400" dirty="0"/>
              <a:t>사람</a:t>
            </a:r>
            <a:r>
              <a:rPr lang="en-US" altLang="ko-KR" sz="1400" dirty="0"/>
              <a:t>, </a:t>
            </a:r>
            <a:r>
              <a:rPr lang="ko-KR" altLang="en-US" sz="1400" dirty="0"/>
              <a:t>사물</a:t>
            </a:r>
            <a:r>
              <a:rPr lang="en-US" altLang="ko-KR" sz="1400" dirty="0"/>
              <a:t>, </a:t>
            </a:r>
            <a:r>
              <a:rPr lang="ko-KR" altLang="en-US" sz="1400" dirty="0"/>
              <a:t>장소</a:t>
            </a:r>
            <a:r>
              <a:rPr lang="en-US" altLang="ko-KR" sz="1400" dirty="0"/>
              <a:t>, </a:t>
            </a:r>
            <a:r>
              <a:rPr lang="ko-KR" altLang="en-US" sz="1400" dirty="0"/>
              <a:t>개념</a:t>
            </a:r>
            <a:r>
              <a:rPr lang="en-US" altLang="ko-KR" sz="1400" dirty="0"/>
              <a:t>, </a:t>
            </a:r>
            <a:r>
              <a:rPr lang="ko-KR" altLang="en-US" sz="1400" dirty="0"/>
              <a:t>사건과 같이 </a:t>
            </a:r>
            <a:r>
              <a:rPr lang="ko-KR" altLang="en-US" sz="1400" dirty="0" err="1"/>
              <a:t>유무형의</a:t>
            </a:r>
            <a:r>
              <a:rPr lang="ko-KR" altLang="en-US" sz="1400" dirty="0"/>
              <a:t> 정보를 가지고 있는 독립적인 </a:t>
            </a:r>
            <a:r>
              <a:rPr lang="ko-KR" altLang="en-US" sz="1400" dirty="0" smtClean="0"/>
              <a:t>실체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데이터베이스에서 주로 다루는 개체는 낱개로 구성된 것</a:t>
            </a:r>
            <a:r>
              <a:rPr lang="en-US" altLang="ko-KR" sz="1400" dirty="0"/>
              <a:t>, </a:t>
            </a:r>
            <a:r>
              <a:rPr lang="ko-KR" altLang="en-US" sz="1400" dirty="0"/>
              <a:t>낱개가 각각 데이터 값을 가지는 것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값이 변하는 것</a:t>
            </a:r>
            <a:r>
              <a:rPr lang="en-US" altLang="ko-KR" sz="1400" dirty="0"/>
              <a:t> </a:t>
            </a:r>
            <a:r>
              <a:rPr lang="ko-KR" altLang="en-US" sz="1400" dirty="0"/>
              <a:t>등이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비슷한 속성의 개체 타입</a:t>
            </a:r>
            <a:r>
              <a:rPr lang="en-US" altLang="ko-KR" sz="1400" dirty="0"/>
              <a:t>(entity type)</a:t>
            </a:r>
            <a:r>
              <a:rPr lang="ko-KR" altLang="en-US" sz="1400" dirty="0"/>
              <a:t>을 구성하며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개체 집합</a:t>
            </a:r>
            <a:r>
              <a:rPr lang="en-US" altLang="ko-KR" sz="1400" dirty="0"/>
              <a:t>(entity set)</a:t>
            </a:r>
            <a:r>
              <a:rPr lang="ko-KR" altLang="en-US" sz="1400" dirty="0"/>
              <a:t>으로 묶임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403648" y="3284984"/>
            <a:ext cx="6704135" cy="3401262"/>
            <a:chOff x="480406" y="2996952"/>
            <a:chExt cx="6704135" cy="3401262"/>
          </a:xfrm>
        </p:grpSpPr>
        <p:sp>
          <p:nvSpPr>
            <p:cNvPr id="4" name="직사각형 3"/>
            <p:cNvSpPr/>
            <p:nvPr/>
          </p:nvSpPr>
          <p:spPr>
            <a:xfrm>
              <a:off x="1825905" y="3798754"/>
              <a:ext cx="2273142" cy="205222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08531" y="3015271"/>
              <a:ext cx="2307890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도</a:t>
              </a:r>
              <a:r>
                <a:rPr lang="ko-KR" altLang="en-US" sz="1400" dirty="0">
                  <a:latin typeface="+mn-ea"/>
                </a:rPr>
                <a:t>서</a:t>
              </a:r>
            </a:p>
          </p:txBody>
        </p:sp>
        <p:cxnSp>
          <p:nvCxnSpPr>
            <p:cNvPr id="6" name="직선 화살표 연결선 5"/>
            <p:cNvCxnSpPr>
              <a:endCxn id="9" idx="1"/>
            </p:cNvCxnSpPr>
            <p:nvPr/>
          </p:nvCxnSpPr>
          <p:spPr>
            <a:xfrm flipV="1">
              <a:off x="3851430" y="4768870"/>
              <a:ext cx="1384408" cy="377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>
              <a:endCxn id="9" idx="1"/>
            </p:cNvCxnSpPr>
            <p:nvPr/>
          </p:nvCxnSpPr>
          <p:spPr>
            <a:xfrm>
              <a:off x="3378450" y="4324470"/>
              <a:ext cx="1857388" cy="4444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>
              <a:endCxn id="9" idx="1"/>
            </p:cNvCxnSpPr>
            <p:nvPr/>
          </p:nvCxnSpPr>
          <p:spPr>
            <a:xfrm flipV="1">
              <a:off x="3307012" y="4768870"/>
              <a:ext cx="1928826" cy="41285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235838" y="4614981"/>
              <a:ext cx="1111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개체</a:t>
              </a:r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(entity)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화살표 연결선 9"/>
            <p:cNvCxnSpPr>
              <a:endCxn id="11" idx="1"/>
            </p:cNvCxnSpPr>
            <p:nvPr/>
          </p:nvCxnSpPr>
          <p:spPr>
            <a:xfrm flipV="1">
              <a:off x="4137182" y="5678715"/>
              <a:ext cx="1082890" cy="6042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20072" y="5524826"/>
              <a:ext cx="1832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개체</a:t>
              </a:r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집합</a:t>
              </a:r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(entity set)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2" name="직선 화살표 연결선 11"/>
            <p:cNvCxnSpPr>
              <a:stCxn id="5" idx="3"/>
              <a:endCxn id="13" idx="1"/>
            </p:cNvCxnSpPr>
            <p:nvPr/>
          </p:nvCxnSpPr>
          <p:spPr>
            <a:xfrm flipV="1">
              <a:off x="4116421" y="3150841"/>
              <a:ext cx="1118547" cy="844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34968" y="2996952"/>
              <a:ext cx="1949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개체</a:t>
              </a:r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타입</a:t>
              </a:r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(entity type)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2059150" y="4135754"/>
              <a:ext cx="1841500" cy="1606550"/>
              <a:chOff x="1121" y="2140"/>
              <a:chExt cx="1160" cy="1012"/>
            </a:xfrm>
          </p:grpSpPr>
          <p:sp>
            <p:nvSpPr>
              <p:cNvPr id="1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21" y="2140"/>
                <a:ext cx="1160" cy="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>
                <a:off x="1125" y="2144"/>
                <a:ext cx="1152" cy="1004"/>
              </a:xfrm>
              <a:custGeom>
                <a:avLst/>
                <a:gdLst/>
                <a:ahLst/>
                <a:cxnLst>
                  <a:cxn ang="0">
                    <a:pos x="1056" y="538"/>
                  </a:cxn>
                  <a:cxn ang="0">
                    <a:pos x="1080" y="506"/>
                  </a:cxn>
                  <a:cxn ang="0">
                    <a:pos x="1084" y="124"/>
                  </a:cxn>
                  <a:cxn ang="0">
                    <a:pos x="102" y="180"/>
                  </a:cxn>
                  <a:cxn ang="0">
                    <a:pos x="90" y="186"/>
                  </a:cxn>
                  <a:cxn ang="0">
                    <a:pos x="66" y="210"/>
                  </a:cxn>
                  <a:cxn ang="0">
                    <a:pos x="56" y="254"/>
                  </a:cxn>
                  <a:cxn ang="0">
                    <a:pos x="56" y="274"/>
                  </a:cxn>
                  <a:cxn ang="0">
                    <a:pos x="60" y="322"/>
                  </a:cxn>
                  <a:cxn ang="0">
                    <a:pos x="76" y="374"/>
                  </a:cxn>
                  <a:cxn ang="0">
                    <a:pos x="68" y="374"/>
                  </a:cxn>
                  <a:cxn ang="0">
                    <a:pos x="54" y="378"/>
                  </a:cxn>
                  <a:cxn ang="0">
                    <a:pos x="30" y="398"/>
                  </a:cxn>
                  <a:cxn ang="0">
                    <a:pos x="18" y="428"/>
                  </a:cxn>
                  <a:cxn ang="0">
                    <a:pos x="14" y="468"/>
                  </a:cxn>
                  <a:cxn ang="0">
                    <a:pos x="22" y="528"/>
                  </a:cxn>
                  <a:cxn ang="0">
                    <a:pos x="6" y="550"/>
                  </a:cxn>
                  <a:cxn ang="0">
                    <a:pos x="0" y="572"/>
                  </a:cxn>
                  <a:cxn ang="0">
                    <a:pos x="0" y="576"/>
                  </a:cxn>
                  <a:cxn ang="0">
                    <a:pos x="0" y="674"/>
                  </a:cxn>
                  <a:cxn ang="0">
                    <a:pos x="0" y="678"/>
                  </a:cxn>
                  <a:cxn ang="0">
                    <a:pos x="16" y="714"/>
                  </a:cxn>
                  <a:cxn ang="0">
                    <a:pos x="28" y="726"/>
                  </a:cxn>
                  <a:cxn ang="0">
                    <a:pos x="32" y="728"/>
                  </a:cxn>
                  <a:cxn ang="0">
                    <a:pos x="416" y="994"/>
                  </a:cxn>
                  <a:cxn ang="0">
                    <a:pos x="450" y="1004"/>
                  </a:cxn>
                  <a:cxn ang="0">
                    <a:pos x="464" y="1002"/>
                  </a:cxn>
                  <a:cxn ang="0">
                    <a:pos x="1062" y="778"/>
                  </a:cxn>
                  <a:cxn ang="0">
                    <a:pos x="1086" y="752"/>
                  </a:cxn>
                  <a:cxn ang="0">
                    <a:pos x="1090" y="726"/>
                  </a:cxn>
                  <a:cxn ang="0">
                    <a:pos x="1090" y="714"/>
                  </a:cxn>
                  <a:cxn ang="0">
                    <a:pos x="1076" y="692"/>
                  </a:cxn>
                  <a:cxn ang="0">
                    <a:pos x="1076" y="658"/>
                  </a:cxn>
                  <a:cxn ang="0">
                    <a:pos x="1098" y="632"/>
                  </a:cxn>
                  <a:cxn ang="0">
                    <a:pos x="1100" y="612"/>
                  </a:cxn>
                  <a:cxn ang="0">
                    <a:pos x="1096" y="594"/>
                  </a:cxn>
                  <a:cxn ang="0">
                    <a:pos x="1106" y="572"/>
                  </a:cxn>
                  <a:cxn ang="0">
                    <a:pos x="1108" y="546"/>
                  </a:cxn>
                  <a:cxn ang="0">
                    <a:pos x="1102" y="528"/>
                  </a:cxn>
                  <a:cxn ang="0">
                    <a:pos x="1120" y="524"/>
                  </a:cxn>
                  <a:cxn ang="0">
                    <a:pos x="1140" y="512"/>
                  </a:cxn>
                  <a:cxn ang="0">
                    <a:pos x="1150" y="492"/>
                  </a:cxn>
                  <a:cxn ang="0">
                    <a:pos x="1152" y="470"/>
                  </a:cxn>
                  <a:cxn ang="0">
                    <a:pos x="1146" y="450"/>
                  </a:cxn>
                  <a:cxn ang="0">
                    <a:pos x="1134" y="436"/>
                  </a:cxn>
                  <a:cxn ang="0">
                    <a:pos x="1142" y="418"/>
                  </a:cxn>
                  <a:cxn ang="0">
                    <a:pos x="1152" y="390"/>
                  </a:cxn>
                  <a:cxn ang="0">
                    <a:pos x="1152" y="384"/>
                  </a:cxn>
                  <a:cxn ang="0">
                    <a:pos x="1148" y="364"/>
                  </a:cxn>
                  <a:cxn ang="0">
                    <a:pos x="1136" y="350"/>
                  </a:cxn>
                  <a:cxn ang="0">
                    <a:pos x="1114" y="316"/>
                  </a:cxn>
                  <a:cxn ang="0">
                    <a:pos x="1132" y="300"/>
                  </a:cxn>
                  <a:cxn ang="0">
                    <a:pos x="1140" y="268"/>
                  </a:cxn>
                  <a:cxn ang="0">
                    <a:pos x="1136" y="248"/>
                  </a:cxn>
                  <a:cxn ang="0">
                    <a:pos x="1124" y="234"/>
                  </a:cxn>
                  <a:cxn ang="0">
                    <a:pos x="1130" y="176"/>
                  </a:cxn>
                  <a:cxn ang="0">
                    <a:pos x="1138" y="150"/>
                  </a:cxn>
                  <a:cxn ang="0">
                    <a:pos x="1138" y="142"/>
                  </a:cxn>
                  <a:cxn ang="0">
                    <a:pos x="1130" y="114"/>
                  </a:cxn>
                  <a:cxn ang="0">
                    <a:pos x="1106" y="98"/>
                  </a:cxn>
                  <a:cxn ang="0">
                    <a:pos x="708" y="2"/>
                  </a:cxn>
                  <a:cxn ang="0">
                    <a:pos x="690" y="0"/>
                  </a:cxn>
                </a:cxnLst>
                <a:rect l="0" t="0" r="r" b="b"/>
                <a:pathLst>
                  <a:path w="1152" h="1004">
                    <a:moveTo>
                      <a:pt x="1056" y="538"/>
                    </a:moveTo>
                    <a:lnTo>
                      <a:pt x="1056" y="538"/>
                    </a:lnTo>
                    <a:lnTo>
                      <a:pt x="1056" y="538"/>
                    </a:lnTo>
                    <a:close/>
                    <a:moveTo>
                      <a:pt x="1080" y="506"/>
                    </a:moveTo>
                    <a:lnTo>
                      <a:pt x="1080" y="506"/>
                    </a:lnTo>
                    <a:lnTo>
                      <a:pt x="1080" y="506"/>
                    </a:lnTo>
                    <a:close/>
                    <a:moveTo>
                      <a:pt x="1084" y="124"/>
                    </a:moveTo>
                    <a:lnTo>
                      <a:pt x="1084" y="124"/>
                    </a:lnTo>
                    <a:lnTo>
                      <a:pt x="1084" y="124"/>
                    </a:lnTo>
                    <a:close/>
                    <a:moveTo>
                      <a:pt x="678" y="2"/>
                    </a:moveTo>
                    <a:lnTo>
                      <a:pt x="678" y="2"/>
                    </a:lnTo>
                    <a:lnTo>
                      <a:pt x="102" y="180"/>
                    </a:lnTo>
                    <a:lnTo>
                      <a:pt x="100" y="180"/>
                    </a:lnTo>
                    <a:lnTo>
                      <a:pt x="100" y="180"/>
                    </a:lnTo>
                    <a:lnTo>
                      <a:pt x="90" y="186"/>
                    </a:lnTo>
                    <a:lnTo>
                      <a:pt x="80" y="192"/>
                    </a:lnTo>
                    <a:lnTo>
                      <a:pt x="74" y="200"/>
                    </a:lnTo>
                    <a:lnTo>
                      <a:pt x="66" y="210"/>
                    </a:lnTo>
                    <a:lnTo>
                      <a:pt x="62" y="224"/>
                    </a:lnTo>
                    <a:lnTo>
                      <a:pt x="58" y="238"/>
                    </a:lnTo>
                    <a:lnTo>
                      <a:pt x="56" y="254"/>
                    </a:lnTo>
                    <a:lnTo>
                      <a:pt x="56" y="272"/>
                    </a:lnTo>
                    <a:lnTo>
                      <a:pt x="56" y="272"/>
                    </a:lnTo>
                    <a:lnTo>
                      <a:pt x="56" y="274"/>
                    </a:lnTo>
                    <a:lnTo>
                      <a:pt x="56" y="274"/>
                    </a:lnTo>
                    <a:lnTo>
                      <a:pt x="56" y="296"/>
                    </a:lnTo>
                    <a:lnTo>
                      <a:pt x="60" y="322"/>
                    </a:lnTo>
                    <a:lnTo>
                      <a:pt x="66" y="348"/>
                    </a:lnTo>
                    <a:lnTo>
                      <a:pt x="70" y="362"/>
                    </a:lnTo>
                    <a:lnTo>
                      <a:pt x="76" y="374"/>
                    </a:lnTo>
                    <a:lnTo>
                      <a:pt x="76" y="374"/>
                    </a:lnTo>
                    <a:lnTo>
                      <a:pt x="64" y="376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60" y="376"/>
                    </a:lnTo>
                    <a:lnTo>
                      <a:pt x="54" y="378"/>
                    </a:lnTo>
                    <a:lnTo>
                      <a:pt x="46" y="382"/>
                    </a:lnTo>
                    <a:lnTo>
                      <a:pt x="40" y="386"/>
                    </a:lnTo>
                    <a:lnTo>
                      <a:pt x="30" y="398"/>
                    </a:lnTo>
                    <a:lnTo>
                      <a:pt x="22" y="414"/>
                    </a:lnTo>
                    <a:lnTo>
                      <a:pt x="22" y="414"/>
                    </a:lnTo>
                    <a:lnTo>
                      <a:pt x="18" y="428"/>
                    </a:lnTo>
                    <a:lnTo>
                      <a:pt x="16" y="442"/>
                    </a:lnTo>
                    <a:lnTo>
                      <a:pt x="14" y="468"/>
                    </a:lnTo>
                    <a:lnTo>
                      <a:pt x="14" y="468"/>
                    </a:lnTo>
                    <a:lnTo>
                      <a:pt x="16" y="502"/>
                    </a:lnTo>
                    <a:lnTo>
                      <a:pt x="20" y="516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12" y="538"/>
                    </a:lnTo>
                    <a:lnTo>
                      <a:pt x="6" y="550"/>
                    </a:lnTo>
                    <a:lnTo>
                      <a:pt x="2" y="560"/>
                    </a:lnTo>
                    <a:lnTo>
                      <a:pt x="0" y="572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0" y="576"/>
                    </a:lnTo>
                    <a:lnTo>
                      <a:pt x="0" y="582"/>
                    </a:lnTo>
                    <a:lnTo>
                      <a:pt x="0" y="674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8"/>
                    </a:lnTo>
                    <a:lnTo>
                      <a:pt x="0" y="686"/>
                    </a:lnTo>
                    <a:lnTo>
                      <a:pt x="6" y="702"/>
                    </a:lnTo>
                    <a:lnTo>
                      <a:pt x="16" y="714"/>
                    </a:lnTo>
                    <a:lnTo>
                      <a:pt x="22" y="720"/>
                    </a:lnTo>
                    <a:lnTo>
                      <a:pt x="28" y="726"/>
                    </a:lnTo>
                    <a:lnTo>
                      <a:pt x="28" y="726"/>
                    </a:lnTo>
                    <a:lnTo>
                      <a:pt x="28" y="726"/>
                    </a:lnTo>
                    <a:lnTo>
                      <a:pt x="28" y="726"/>
                    </a:lnTo>
                    <a:lnTo>
                      <a:pt x="32" y="728"/>
                    </a:lnTo>
                    <a:lnTo>
                      <a:pt x="418" y="994"/>
                    </a:lnTo>
                    <a:lnTo>
                      <a:pt x="416" y="994"/>
                    </a:lnTo>
                    <a:lnTo>
                      <a:pt x="416" y="994"/>
                    </a:lnTo>
                    <a:lnTo>
                      <a:pt x="426" y="1000"/>
                    </a:lnTo>
                    <a:lnTo>
                      <a:pt x="438" y="1004"/>
                    </a:lnTo>
                    <a:lnTo>
                      <a:pt x="450" y="1004"/>
                    </a:lnTo>
                    <a:lnTo>
                      <a:pt x="462" y="1002"/>
                    </a:lnTo>
                    <a:lnTo>
                      <a:pt x="464" y="1002"/>
                    </a:lnTo>
                    <a:lnTo>
                      <a:pt x="464" y="1002"/>
                    </a:lnTo>
                    <a:lnTo>
                      <a:pt x="464" y="1002"/>
                    </a:lnTo>
                    <a:lnTo>
                      <a:pt x="1062" y="778"/>
                    </a:lnTo>
                    <a:lnTo>
                      <a:pt x="1062" y="778"/>
                    </a:lnTo>
                    <a:lnTo>
                      <a:pt x="1072" y="772"/>
                    </a:lnTo>
                    <a:lnTo>
                      <a:pt x="1082" y="762"/>
                    </a:lnTo>
                    <a:lnTo>
                      <a:pt x="1086" y="752"/>
                    </a:lnTo>
                    <a:lnTo>
                      <a:pt x="1090" y="740"/>
                    </a:lnTo>
                    <a:lnTo>
                      <a:pt x="1090" y="740"/>
                    </a:lnTo>
                    <a:lnTo>
                      <a:pt x="1090" y="726"/>
                    </a:lnTo>
                    <a:lnTo>
                      <a:pt x="1090" y="724"/>
                    </a:lnTo>
                    <a:lnTo>
                      <a:pt x="1090" y="724"/>
                    </a:lnTo>
                    <a:lnTo>
                      <a:pt x="1090" y="714"/>
                    </a:lnTo>
                    <a:lnTo>
                      <a:pt x="1086" y="706"/>
                    </a:lnTo>
                    <a:lnTo>
                      <a:pt x="1082" y="698"/>
                    </a:lnTo>
                    <a:lnTo>
                      <a:pt x="1076" y="692"/>
                    </a:lnTo>
                    <a:lnTo>
                      <a:pt x="1076" y="692"/>
                    </a:lnTo>
                    <a:lnTo>
                      <a:pt x="1076" y="658"/>
                    </a:lnTo>
                    <a:lnTo>
                      <a:pt x="1076" y="658"/>
                    </a:lnTo>
                    <a:lnTo>
                      <a:pt x="1086" y="652"/>
                    </a:lnTo>
                    <a:lnTo>
                      <a:pt x="1094" y="642"/>
                    </a:lnTo>
                    <a:lnTo>
                      <a:pt x="1098" y="632"/>
                    </a:lnTo>
                    <a:lnTo>
                      <a:pt x="1100" y="620"/>
                    </a:lnTo>
                    <a:lnTo>
                      <a:pt x="1100" y="612"/>
                    </a:lnTo>
                    <a:lnTo>
                      <a:pt x="1100" y="612"/>
                    </a:lnTo>
                    <a:lnTo>
                      <a:pt x="1098" y="602"/>
                    </a:lnTo>
                    <a:lnTo>
                      <a:pt x="1096" y="594"/>
                    </a:lnTo>
                    <a:lnTo>
                      <a:pt x="1096" y="594"/>
                    </a:lnTo>
                    <a:lnTo>
                      <a:pt x="1100" y="588"/>
                    </a:lnTo>
                    <a:lnTo>
                      <a:pt x="1104" y="580"/>
                    </a:lnTo>
                    <a:lnTo>
                      <a:pt x="1106" y="572"/>
                    </a:lnTo>
                    <a:lnTo>
                      <a:pt x="1108" y="564"/>
                    </a:lnTo>
                    <a:lnTo>
                      <a:pt x="1108" y="546"/>
                    </a:lnTo>
                    <a:lnTo>
                      <a:pt x="1108" y="546"/>
                    </a:lnTo>
                    <a:lnTo>
                      <a:pt x="1106" y="536"/>
                    </a:lnTo>
                    <a:lnTo>
                      <a:pt x="1102" y="528"/>
                    </a:lnTo>
                    <a:lnTo>
                      <a:pt x="1102" y="528"/>
                    </a:lnTo>
                    <a:lnTo>
                      <a:pt x="1112" y="526"/>
                    </a:lnTo>
                    <a:lnTo>
                      <a:pt x="1112" y="526"/>
                    </a:lnTo>
                    <a:lnTo>
                      <a:pt x="1120" y="524"/>
                    </a:lnTo>
                    <a:lnTo>
                      <a:pt x="1128" y="522"/>
                    </a:lnTo>
                    <a:lnTo>
                      <a:pt x="1134" y="518"/>
                    </a:lnTo>
                    <a:lnTo>
                      <a:pt x="1140" y="512"/>
                    </a:lnTo>
                    <a:lnTo>
                      <a:pt x="1144" y="506"/>
                    </a:lnTo>
                    <a:lnTo>
                      <a:pt x="1148" y="498"/>
                    </a:lnTo>
                    <a:lnTo>
                      <a:pt x="1150" y="492"/>
                    </a:lnTo>
                    <a:lnTo>
                      <a:pt x="1150" y="484"/>
                    </a:lnTo>
                    <a:lnTo>
                      <a:pt x="1150" y="484"/>
                    </a:lnTo>
                    <a:lnTo>
                      <a:pt x="1152" y="470"/>
                    </a:lnTo>
                    <a:lnTo>
                      <a:pt x="1152" y="470"/>
                    </a:lnTo>
                    <a:lnTo>
                      <a:pt x="1150" y="460"/>
                    </a:lnTo>
                    <a:lnTo>
                      <a:pt x="1146" y="450"/>
                    </a:lnTo>
                    <a:lnTo>
                      <a:pt x="1140" y="442"/>
                    </a:lnTo>
                    <a:lnTo>
                      <a:pt x="1134" y="436"/>
                    </a:lnTo>
                    <a:lnTo>
                      <a:pt x="1134" y="436"/>
                    </a:lnTo>
                    <a:lnTo>
                      <a:pt x="1134" y="424"/>
                    </a:lnTo>
                    <a:lnTo>
                      <a:pt x="1134" y="424"/>
                    </a:lnTo>
                    <a:lnTo>
                      <a:pt x="1142" y="418"/>
                    </a:lnTo>
                    <a:lnTo>
                      <a:pt x="1146" y="410"/>
                    </a:lnTo>
                    <a:lnTo>
                      <a:pt x="1150" y="400"/>
                    </a:lnTo>
                    <a:lnTo>
                      <a:pt x="1152" y="390"/>
                    </a:lnTo>
                    <a:lnTo>
                      <a:pt x="1152" y="390"/>
                    </a:lnTo>
                    <a:lnTo>
                      <a:pt x="1152" y="390"/>
                    </a:lnTo>
                    <a:lnTo>
                      <a:pt x="1152" y="384"/>
                    </a:lnTo>
                    <a:lnTo>
                      <a:pt x="1152" y="384"/>
                    </a:lnTo>
                    <a:lnTo>
                      <a:pt x="1152" y="374"/>
                    </a:lnTo>
                    <a:lnTo>
                      <a:pt x="1148" y="364"/>
                    </a:lnTo>
                    <a:lnTo>
                      <a:pt x="1144" y="356"/>
                    </a:lnTo>
                    <a:lnTo>
                      <a:pt x="1136" y="350"/>
                    </a:lnTo>
                    <a:lnTo>
                      <a:pt x="1136" y="350"/>
                    </a:lnTo>
                    <a:lnTo>
                      <a:pt x="1104" y="322"/>
                    </a:lnTo>
                    <a:lnTo>
                      <a:pt x="1104" y="322"/>
                    </a:lnTo>
                    <a:lnTo>
                      <a:pt x="1114" y="316"/>
                    </a:lnTo>
                    <a:lnTo>
                      <a:pt x="1114" y="316"/>
                    </a:lnTo>
                    <a:lnTo>
                      <a:pt x="1124" y="310"/>
                    </a:lnTo>
                    <a:lnTo>
                      <a:pt x="1132" y="300"/>
                    </a:lnTo>
                    <a:lnTo>
                      <a:pt x="1138" y="290"/>
                    </a:lnTo>
                    <a:lnTo>
                      <a:pt x="1140" y="276"/>
                    </a:lnTo>
                    <a:lnTo>
                      <a:pt x="1140" y="268"/>
                    </a:lnTo>
                    <a:lnTo>
                      <a:pt x="1140" y="268"/>
                    </a:lnTo>
                    <a:lnTo>
                      <a:pt x="1138" y="258"/>
                    </a:lnTo>
                    <a:lnTo>
                      <a:pt x="1136" y="248"/>
                    </a:lnTo>
                    <a:lnTo>
                      <a:pt x="1130" y="240"/>
                    </a:lnTo>
                    <a:lnTo>
                      <a:pt x="1124" y="234"/>
                    </a:lnTo>
                    <a:lnTo>
                      <a:pt x="1124" y="234"/>
                    </a:lnTo>
                    <a:lnTo>
                      <a:pt x="1124" y="184"/>
                    </a:lnTo>
                    <a:lnTo>
                      <a:pt x="1124" y="184"/>
                    </a:lnTo>
                    <a:lnTo>
                      <a:pt x="1130" y="176"/>
                    </a:lnTo>
                    <a:lnTo>
                      <a:pt x="1134" y="168"/>
                    </a:lnTo>
                    <a:lnTo>
                      <a:pt x="1138" y="160"/>
                    </a:lnTo>
                    <a:lnTo>
                      <a:pt x="1138" y="150"/>
                    </a:lnTo>
                    <a:lnTo>
                      <a:pt x="1138" y="150"/>
                    </a:lnTo>
                    <a:lnTo>
                      <a:pt x="1138" y="142"/>
                    </a:lnTo>
                    <a:lnTo>
                      <a:pt x="1138" y="142"/>
                    </a:lnTo>
                    <a:lnTo>
                      <a:pt x="1138" y="134"/>
                    </a:lnTo>
                    <a:lnTo>
                      <a:pt x="1136" y="126"/>
                    </a:lnTo>
                    <a:lnTo>
                      <a:pt x="1130" y="114"/>
                    </a:lnTo>
                    <a:lnTo>
                      <a:pt x="1118" y="104"/>
                    </a:lnTo>
                    <a:lnTo>
                      <a:pt x="1112" y="100"/>
                    </a:lnTo>
                    <a:lnTo>
                      <a:pt x="1106" y="98"/>
                    </a:lnTo>
                    <a:lnTo>
                      <a:pt x="1106" y="98"/>
                    </a:lnTo>
                    <a:lnTo>
                      <a:pt x="708" y="2"/>
                    </a:lnTo>
                    <a:lnTo>
                      <a:pt x="708" y="2"/>
                    </a:lnTo>
                    <a:lnTo>
                      <a:pt x="708" y="2"/>
                    </a:lnTo>
                    <a:lnTo>
                      <a:pt x="698" y="0"/>
                    </a:lnTo>
                    <a:lnTo>
                      <a:pt x="690" y="0"/>
                    </a:lnTo>
                    <a:lnTo>
                      <a:pt x="678" y="2"/>
                    </a:lnTo>
                    <a:lnTo>
                      <a:pt x="678" y="2"/>
                    </a:lnTo>
                    <a:close/>
                  </a:path>
                </a:pathLst>
              </a:custGeom>
              <a:solidFill>
                <a:srgbClr val="8DD4E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1149" y="2168"/>
                <a:ext cx="1104" cy="956"/>
              </a:xfrm>
              <a:custGeom>
                <a:avLst/>
                <a:gdLst/>
                <a:ahLst/>
                <a:cxnLst>
                  <a:cxn ang="0">
                    <a:pos x="84" y="180"/>
                  </a:cxn>
                  <a:cxn ang="0">
                    <a:pos x="62" y="202"/>
                  </a:cxn>
                  <a:cxn ang="0">
                    <a:pos x="56" y="248"/>
                  </a:cxn>
                  <a:cxn ang="0">
                    <a:pos x="64" y="316"/>
                  </a:cxn>
                  <a:cxn ang="0">
                    <a:pos x="90" y="354"/>
                  </a:cxn>
                  <a:cxn ang="0">
                    <a:pos x="98" y="356"/>
                  </a:cxn>
                  <a:cxn ang="0">
                    <a:pos x="114" y="362"/>
                  </a:cxn>
                  <a:cxn ang="0">
                    <a:pos x="46" y="374"/>
                  </a:cxn>
                  <a:cxn ang="0">
                    <a:pos x="20" y="398"/>
                  </a:cxn>
                  <a:cxn ang="0">
                    <a:pos x="14" y="444"/>
                  </a:cxn>
                  <a:cxn ang="0">
                    <a:pos x="22" y="500"/>
                  </a:cxn>
                  <a:cxn ang="0">
                    <a:pos x="32" y="516"/>
                  </a:cxn>
                  <a:cxn ang="0">
                    <a:pos x="12" y="524"/>
                  </a:cxn>
                  <a:cxn ang="0">
                    <a:pos x="0" y="548"/>
                  </a:cxn>
                  <a:cxn ang="0">
                    <a:pos x="0" y="550"/>
                  </a:cxn>
                  <a:cxn ang="0">
                    <a:pos x="0" y="648"/>
                  </a:cxn>
                  <a:cxn ang="0">
                    <a:pos x="16" y="682"/>
                  </a:cxn>
                  <a:cxn ang="0">
                    <a:pos x="34" y="692"/>
                  </a:cxn>
                  <a:cxn ang="0">
                    <a:pos x="416" y="956"/>
                  </a:cxn>
                  <a:cxn ang="0">
                    <a:pos x="1028" y="732"/>
                  </a:cxn>
                  <a:cxn ang="0">
                    <a:pos x="1040" y="720"/>
                  </a:cxn>
                  <a:cxn ang="0">
                    <a:pos x="1042" y="700"/>
                  </a:cxn>
                  <a:cxn ang="0">
                    <a:pos x="1036" y="686"/>
                  </a:cxn>
                  <a:cxn ang="0">
                    <a:pos x="1028" y="680"/>
                  </a:cxn>
                  <a:cxn ang="0">
                    <a:pos x="1038" y="616"/>
                  </a:cxn>
                  <a:cxn ang="0">
                    <a:pos x="1052" y="596"/>
                  </a:cxn>
                  <a:cxn ang="0">
                    <a:pos x="1048" y="576"/>
                  </a:cxn>
                  <a:cxn ang="0">
                    <a:pos x="1028" y="564"/>
                  </a:cxn>
                  <a:cxn ang="0">
                    <a:pos x="1050" y="558"/>
                  </a:cxn>
                  <a:cxn ang="0">
                    <a:pos x="1060" y="522"/>
                  </a:cxn>
                  <a:cxn ang="0">
                    <a:pos x="1052" y="506"/>
                  </a:cxn>
                  <a:cxn ang="0">
                    <a:pos x="1046" y="504"/>
                  </a:cxn>
                  <a:cxn ang="0">
                    <a:pos x="1086" y="478"/>
                  </a:cxn>
                  <a:cxn ang="0">
                    <a:pos x="1102" y="460"/>
                  </a:cxn>
                  <a:cxn ang="0">
                    <a:pos x="1102" y="440"/>
                  </a:cxn>
                  <a:cxn ang="0">
                    <a:pos x="1094" y="430"/>
                  </a:cxn>
                  <a:cxn ang="0">
                    <a:pos x="1086" y="386"/>
                  </a:cxn>
                  <a:cxn ang="0">
                    <a:pos x="1098" y="378"/>
                  </a:cxn>
                  <a:cxn ang="0">
                    <a:pos x="1104" y="366"/>
                  </a:cxn>
                  <a:cxn ang="0">
                    <a:pos x="1098" y="344"/>
                  </a:cxn>
                  <a:cxn ang="0">
                    <a:pos x="1080" y="270"/>
                  </a:cxn>
                  <a:cxn ang="0">
                    <a:pos x="1092" y="258"/>
                  </a:cxn>
                  <a:cxn ang="0">
                    <a:pos x="1092" y="238"/>
                  </a:cxn>
                  <a:cxn ang="0">
                    <a:pos x="1082" y="226"/>
                  </a:cxn>
                  <a:cxn ang="0">
                    <a:pos x="1076" y="146"/>
                  </a:cxn>
                  <a:cxn ang="0">
                    <a:pos x="1088" y="138"/>
                  </a:cxn>
                  <a:cxn ang="0">
                    <a:pos x="1090" y="118"/>
                  </a:cxn>
                  <a:cxn ang="0">
                    <a:pos x="1082" y="100"/>
                  </a:cxn>
                  <a:cxn ang="0">
                    <a:pos x="678" y="0"/>
                  </a:cxn>
                  <a:cxn ang="0">
                    <a:pos x="660" y="2"/>
                  </a:cxn>
                </a:cxnLst>
                <a:rect l="0" t="0" r="r" b="b"/>
                <a:pathLst>
                  <a:path w="1104" h="956">
                    <a:moveTo>
                      <a:pt x="660" y="2"/>
                    </a:moveTo>
                    <a:lnTo>
                      <a:pt x="660" y="2"/>
                    </a:lnTo>
                    <a:lnTo>
                      <a:pt x="84" y="180"/>
                    </a:lnTo>
                    <a:lnTo>
                      <a:pt x="84" y="180"/>
                    </a:lnTo>
                    <a:lnTo>
                      <a:pt x="78" y="182"/>
                    </a:lnTo>
                    <a:lnTo>
                      <a:pt x="72" y="188"/>
                    </a:lnTo>
                    <a:lnTo>
                      <a:pt x="66" y="194"/>
                    </a:lnTo>
                    <a:lnTo>
                      <a:pt x="62" y="202"/>
                    </a:lnTo>
                    <a:lnTo>
                      <a:pt x="60" y="210"/>
                    </a:lnTo>
                    <a:lnTo>
                      <a:pt x="58" y="222"/>
                    </a:lnTo>
                    <a:lnTo>
                      <a:pt x="56" y="248"/>
                    </a:lnTo>
                    <a:lnTo>
                      <a:pt x="56" y="248"/>
                    </a:lnTo>
                    <a:lnTo>
                      <a:pt x="56" y="266"/>
                    </a:lnTo>
                    <a:lnTo>
                      <a:pt x="58" y="282"/>
                    </a:lnTo>
                    <a:lnTo>
                      <a:pt x="60" y="300"/>
                    </a:lnTo>
                    <a:lnTo>
                      <a:pt x="64" y="316"/>
                    </a:lnTo>
                    <a:lnTo>
                      <a:pt x="70" y="332"/>
                    </a:lnTo>
                    <a:lnTo>
                      <a:pt x="80" y="346"/>
                    </a:lnTo>
                    <a:lnTo>
                      <a:pt x="84" y="350"/>
                    </a:lnTo>
                    <a:lnTo>
                      <a:pt x="90" y="354"/>
                    </a:lnTo>
                    <a:lnTo>
                      <a:pt x="90" y="354"/>
                    </a:lnTo>
                    <a:lnTo>
                      <a:pt x="90" y="352"/>
                    </a:lnTo>
                    <a:lnTo>
                      <a:pt x="90" y="352"/>
                    </a:lnTo>
                    <a:lnTo>
                      <a:pt x="98" y="356"/>
                    </a:lnTo>
                    <a:lnTo>
                      <a:pt x="98" y="356"/>
                    </a:lnTo>
                    <a:lnTo>
                      <a:pt x="114" y="362"/>
                    </a:lnTo>
                    <a:lnTo>
                      <a:pt x="114" y="362"/>
                    </a:lnTo>
                    <a:lnTo>
                      <a:pt x="114" y="362"/>
                    </a:lnTo>
                    <a:lnTo>
                      <a:pt x="114" y="362"/>
                    </a:lnTo>
                    <a:lnTo>
                      <a:pt x="44" y="374"/>
                    </a:lnTo>
                    <a:lnTo>
                      <a:pt x="46" y="374"/>
                    </a:lnTo>
                    <a:lnTo>
                      <a:pt x="46" y="374"/>
                    </a:lnTo>
                    <a:lnTo>
                      <a:pt x="40" y="376"/>
                    </a:lnTo>
                    <a:lnTo>
                      <a:pt x="34" y="378"/>
                    </a:lnTo>
                    <a:lnTo>
                      <a:pt x="26" y="386"/>
                    </a:lnTo>
                    <a:lnTo>
                      <a:pt x="20" y="398"/>
                    </a:lnTo>
                    <a:lnTo>
                      <a:pt x="20" y="398"/>
                    </a:lnTo>
                    <a:lnTo>
                      <a:pt x="18" y="410"/>
                    </a:lnTo>
                    <a:lnTo>
                      <a:pt x="16" y="422"/>
                    </a:lnTo>
                    <a:lnTo>
                      <a:pt x="14" y="444"/>
                    </a:lnTo>
                    <a:lnTo>
                      <a:pt x="14" y="444"/>
                    </a:lnTo>
                    <a:lnTo>
                      <a:pt x="16" y="460"/>
                    </a:lnTo>
                    <a:lnTo>
                      <a:pt x="18" y="480"/>
                    </a:lnTo>
                    <a:lnTo>
                      <a:pt x="22" y="500"/>
                    </a:lnTo>
                    <a:lnTo>
                      <a:pt x="26" y="508"/>
                    </a:lnTo>
                    <a:lnTo>
                      <a:pt x="30" y="516"/>
                    </a:lnTo>
                    <a:lnTo>
                      <a:pt x="30" y="516"/>
                    </a:lnTo>
                    <a:lnTo>
                      <a:pt x="32" y="516"/>
                    </a:lnTo>
                    <a:lnTo>
                      <a:pt x="32" y="516"/>
                    </a:lnTo>
                    <a:lnTo>
                      <a:pt x="24" y="518"/>
                    </a:lnTo>
                    <a:lnTo>
                      <a:pt x="24" y="518"/>
                    </a:lnTo>
                    <a:lnTo>
                      <a:pt x="12" y="524"/>
                    </a:lnTo>
                    <a:lnTo>
                      <a:pt x="6" y="532"/>
                    </a:lnTo>
                    <a:lnTo>
                      <a:pt x="2" y="540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50"/>
                    </a:lnTo>
                    <a:lnTo>
                      <a:pt x="0" y="550"/>
                    </a:lnTo>
                    <a:lnTo>
                      <a:pt x="0" y="550"/>
                    </a:lnTo>
                    <a:lnTo>
                      <a:pt x="0" y="550"/>
                    </a:lnTo>
                    <a:lnTo>
                      <a:pt x="0" y="558"/>
                    </a:lnTo>
                    <a:lnTo>
                      <a:pt x="0" y="650"/>
                    </a:lnTo>
                    <a:lnTo>
                      <a:pt x="0" y="648"/>
                    </a:lnTo>
                    <a:lnTo>
                      <a:pt x="0" y="648"/>
                    </a:lnTo>
                    <a:lnTo>
                      <a:pt x="0" y="656"/>
                    </a:lnTo>
                    <a:lnTo>
                      <a:pt x="2" y="666"/>
                    </a:lnTo>
                    <a:lnTo>
                      <a:pt x="8" y="674"/>
                    </a:lnTo>
                    <a:lnTo>
                      <a:pt x="16" y="682"/>
                    </a:lnTo>
                    <a:lnTo>
                      <a:pt x="16" y="682"/>
                    </a:lnTo>
                    <a:lnTo>
                      <a:pt x="16" y="680"/>
                    </a:lnTo>
                    <a:lnTo>
                      <a:pt x="16" y="680"/>
                    </a:lnTo>
                    <a:lnTo>
                      <a:pt x="34" y="692"/>
                    </a:lnTo>
                    <a:lnTo>
                      <a:pt x="406" y="952"/>
                    </a:lnTo>
                    <a:lnTo>
                      <a:pt x="406" y="952"/>
                    </a:lnTo>
                    <a:lnTo>
                      <a:pt x="410" y="954"/>
                    </a:lnTo>
                    <a:lnTo>
                      <a:pt x="416" y="956"/>
                    </a:lnTo>
                    <a:lnTo>
                      <a:pt x="424" y="956"/>
                    </a:lnTo>
                    <a:lnTo>
                      <a:pt x="432" y="954"/>
                    </a:lnTo>
                    <a:lnTo>
                      <a:pt x="432" y="954"/>
                    </a:lnTo>
                    <a:lnTo>
                      <a:pt x="1028" y="732"/>
                    </a:lnTo>
                    <a:lnTo>
                      <a:pt x="1028" y="732"/>
                    </a:lnTo>
                    <a:lnTo>
                      <a:pt x="1034" y="728"/>
                    </a:lnTo>
                    <a:lnTo>
                      <a:pt x="1038" y="724"/>
                    </a:lnTo>
                    <a:lnTo>
                      <a:pt x="1040" y="720"/>
                    </a:lnTo>
                    <a:lnTo>
                      <a:pt x="1042" y="714"/>
                    </a:lnTo>
                    <a:lnTo>
                      <a:pt x="1042" y="714"/>
                    </a:lnTo>
                    <a:lnTo>
                      <a:pt x="1042" y="702"/>
                    </a:lnTo>
                    <a:lnTo>
                      <a:pt x="1042" y="700"/>
                    </a:lnTo>
                    <a:lnTo>
                      <a:pt x="1042" y="700"/>
                    </a:lnTo>
                    <a:lnTo>
                      <a:pt x="1042" y="694"/>
                    </a:lnTo>
                    <a:lnTo>
                      <a:pt x="1040" y="690"/>
                    </a:lnTo>
                    <a:lnTo>
                      <a:pt x="1036" y="686"/>
                    </a:lnTo>
                    <a:lnTo>
                      <a:pt x="1032" y="682"/>
                    </a:lnTo>
                    <a:lnTo>
                      <a:pt x="1032" y="682"/>
                    </a:lnTo>
                    <a:lnTo>
                      <a:pt x="1028" y="680"/>
                    </a:lnTo>
                    <a:lnTo>
                      <a:pt x="1028" y="680"/>
                    </a:lnTo>
                    <a:lnTo>
                      <a:pt x="1028" y="620"/>
                    </a:lnTo>
                    <a:lnTo>
                      <a:pt x="1028" y="620"/>
                    </a:lnTo>
                    <a:lnTo>
                      <a:pt x="1038" y="616"/>
                    </a:lnTo>
                    <a:lnTo>
                      <a:pt x="1038" y="616"/>
                    </a:lnTo>
                    <a:lnTo>
                      <a:pt x="1044" y="612"/>
                    </a:lnTo>
                    <a:lnTo>
                      <a:pt x="1048" y="608"/>
                    </a:lnTo>
                    <a:lnTo>
                      <a:pt x="1050" y="602"/>
                    </a:lnTo>
                    <a:lnTo>
                      <a:pt x="1052" y="596"/>
                    </a:lnTo>
                    <a:lnTo>
                      <a:pt x="1052" y="588"/>
                    </a:lnTo>
                    <a:lnTo>
                      <a:pt x="1052" y="588"/>
                    </a:lnTo>
                    <a:lnTo>
                      <a:pt x="1050" y="582"/>
                    </a:lnTo>
                    <a:lnTo>
                      <a:pt x="1048" y="576"/>
                    </a:lnTo>
                    <a:lnTo>
                      <a:pt x="1044" y="572"/>
                    </a:lnTo>
                    <a:lnTo>
                      <a:pt x="1040" y="570"/>
                    </a:lnTo>
                    <a:lnTo>
                      <a:pt x="1040" y="570"/>
                    </a:lnTo>
                    <a:lnTo>
                      <a:pt x="1028" y="564"/>
                    </a:lnTo>
                    <a:lnTo>
                      <a:pt x="1028" y="564"/>
                    </a:lnTo>
                    <a:lnTo>
                      <a:pt x="1044" y="560"/>
                    </a:lnTo>
                    <a:lnTo>
                      <a:pt x="1044" y="560"/>
                    </a:lnTo>
                    <a:lnTo>
                      <a:pt x="1050" y="558"/>
                    </a:lnTo>
                    <a:lnTo>
                      <a:pt x="1056" y="552"/>
                    </a:lnTo>
                    <a:lnTo>
                      <a:pt x="1058" y="548"/>
                    </a:lnTo>
                    <a:lnTo>
                      <a:pt x="1060" y="540"/>
                    </a:lnTo>
                    <a:lnTo>
                      <a:pt x="1060" y="522"/>
                    </a:lnTo>
                    <a:lnTo>
                      <a:pt x="1060" y="522"/>
                    </a:lnTo>
                    <a:lnTo>
                      <a:pt x="1058" y="516"/>
                    </a:lnTo>
                    <a:lnTo>
                      <a:pt x="1056" y="510"/>
                    </a:lnTo>
                    <a:lnTo>
                      <a:pt x="1052" y="506"/>
                    </a:lnTo>
                    <a:lnTo>
                      <a:pt x="1046" y="504"/>
                    </a:lnTo>
                    <a:lnTo>
                      <a:pt x="1046" y="504"/>
                    </a:lnTo>
                    <a:lnTo>
                      <a:pt x="1046" y="504"/>
                    </a:lnTo>
                    <a:lnTo>
                      <a:pt x="1046" y="504"/>
                    </a:lnTo>
                    <a:lnTo>
                      <a:pt x="1046" y="484"/>
                    </a:lnTo>
                    <a:lnTo>
                      <a:pt x="1046" y="484"/>
                    </a:lnTo>
                    <a:lnTo>
                      <a:pt x="1086" y="478"/>
                    </a:lnTo>
                    <a:lnTo>
                      <a:pt x="1086" y="478"/>
                    </a:lnTo>
                    <a:lnTo>
                      <a:pt x="1092" y="476"/>
                    </a:lnTo>
                    <a:lnTo>
                      <a:pt x="1098" y="472"/>
                    </a:lnTo>
                    <a:lnTo>
                      <a:pt x="1102" y="466"/>
                    </a:lnTo>
                    <a:lnTo>
                      <a:pt x="1102" y="460"/>
                    </a:lnTo>
                    <a:lnTo>
                      <a:pt x="1102" y="460"/>
                    </a:lnTo>
                    <a:lnTo>
                      <a:pt x="1104" y="446"/>
                    </a:lnTo>
                    <a:lnTo>
                      <a:pt x="1104" y="446"/>
                    </a:lnTo>
                    <a:lnTo>
                      <a:pt x="1102" y="440"/>
                    </a:lnTo>
                    <a:lnTo>
                      <a:pt x="1100" y="436"/>
                    </a:lnTo>
                    <a:lnTo>
                      <a:pt x="1098" y="432"/>
                    </a:lnTo>
                    <a:lnTo>
                      <a:pt x="1094" y="430"/>
                    </a:lnTo>
                    <a:lnTo>
                      <a:pt x="1094" y="430"/>
                    </a:lnTo>
                    <a:lnTo>
                      <a:pt x="1086" y="424"/>
                    </a:lnTo>
                    <a:lnTo>
                      <a:pt x="1086" y="424"/>
                    </a:lnTo>
                    <a:lnTo>
                      <a:pt x="1086" y="386"/>
                    </a:lnTo>
                    <a:lnTo>
                      <a:pt x="1086" y="386"/>
                    </a:lnTo>
                    <a:lnTo>
                      <a:pt x="1086" y="386"/>
                    </a:lnTo>
                    <a:lnTo>
                      <a:pt x="1086" y="386"/>
                    </a:lnTo>
                    <a:lnTo>
                      <a:pt x="1094" y="384"/>
                    </a:lnTo>
                    <a:lnTo>
                      <a:pt x="1098" y="378"/>
                    </a:lnTo>
                    <a:lnTo>
                      <a:pt x="1102" y="372"/>
                    </a:lnTo>
                    <a:lnTo>
                      <a:pt x="1104" y="366"/>
                    </a:lnTo>
                    <a:lnTo>
                      <a:pt x="1104" y="366"/>
                    </a:lnTo>
                    <a:lnTo>
                      <a:pt x="1104" y="366"/>
                    </a:lnTo>
                    <a:lnTo>
                      <a:pt x="1104" y="360"/>
                    </a:lnTo>
                    <a:lnTo>
                      <a:pt x="1104" y="360"/>
                    </a:lnTo>
                    <a:lnTo>
                      <a:pt x="1102" y="350"/>
                    </a:lnTo>
                    <a:lnTo>
                      <a:pt x="1098" y="344"/>
                    </a:lnTo>
                    <a:lnTo>
                      <a:pt x="1098" y="344"/>
                    </a:lnTo>
                    <a:lnTo>
                      <a:pt x="1034" y="290"/>
                    </a:lnTo>
                    <a:lnTo>
                      <a:pt x="1034" y="290"/>
                    </a:lnTo>
                    <a:lnTo>
                      <a:pt x="1080" y="270"/>
                    </a:lnTo>
                    <a:lnTo>
                      <a:pt x="1080" y="270"/>
                    </a:lnTo>
                    <a:lnTo>
                      <a:pt x="1084" y="268"/>
                    </a:lnTo>
                    <a:lnTo>
                      <a:pt x="1088" y="264"/>
                    </a:lnTo>
                    <a:lnTo>
                      <a:pt x="1092" y="258"/>
                    </a:lnTo>
                    <a:lnTo>
                      <a:pt x="1092" y="252"/>
                    </a:lnTo>
                    <a:lnTo>
                      <a:pt x="1092" y="244"/>
                    </a:lnTo>
                    <a:lnTo>
                      <a:pt x="1092" y="244"/>
                    </a:lnTo>
                    <a:lnTo>
                      <a:pt x="1092" y="238"/>
                    </a:lnTo>
                    <a:lnTo>
                      <a:pt x="1090" y="234"/>
                    </a:lnTo>
                    <a:lnTo>
                      <a:pt x="1086" y="230"/>
                    </a:lnTo>
                    <a:lnTo>
                      <a:pt x="1082" y="226"/>
                    </a:lnTo>
                    <a:lnTo>
                      <a:pt x="1082" y="226"/>
                    </a:lnTo>
                    <a:lnTo>
                      <a:pt x="1076" y="222"/>
                    </a:lnTo>
                    <a:lnTo>
                      <a:pt x="1076" y="222"/>
                    </a:lnTo>
                    <a:lnTo>
                      <a:pt x="1076" y="146"/>
                    </a:lnTo>
                    <a:lnTo>
                      <a:pt x="1076" y="146"/>
                    </a:lnTo>
                    <a:lnTo>
                      <a:pt x="1078" y="146"/>
                    </a:lnTo>
                    <a:lnTo>
                      <a:pt x="1078" y="146"/>
                    </a:lnTo>
                    <a:lnTo>
                      <a:pt x="1084" y="142"/>
                    </a:lnTo>
                    <a:lnTo>
                      <a:pt x="1088" y="138"/>
                    </a:lnTo>
                    <a:lnTo>
                      <a:pt x="1090" y="132"/>
                    </a:lnTo>
                    <a:lnTo>
                      <a:pt x="1090" y="126"/>
                    </a:lnTo>
                    <a:lnTo>
                      <a:pt x="1090" y="126"/>
                    </a:lnTo>
                    <a:lnTo>
                      <a:pt x="1090" y="118"/>
                    </a:lnTo>
                    <a:lnTo>
                      <a:pt x="1090" y="118"/>
                    </a:lnTo>
                    <a:lnTo>
                      <a:pt x="1090" y="110"/>
                    </a:lnTo>
                    <a:lnTo>
                      <a:pt x="1086" y="104"/>
                    </a:lnTo>
                    <a:lnTo>
                      <a:pt x="1082" y="100"/>
                    </a:lnTo>
                    <a:lnTo>
                      <a:pt x="1076" y="98"/>
                    </a:lnTo>
                    <a:lnTo>
                      <a:pt x="1076" y="98"/>
                    </a:lnTo>
                    <a:lnTo>
                      <a:pt x="680" y="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68" y="0"/>
                    </a:lnTo>
                    <a:lnTo>
                      <a:pt x="660" y="2"/>
                    </a:lnTo>
                    <a:lnTo>
                      <a:pt x="66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1639" y="2302"/>
                <a:ext cx="560" cy="330"/>
              </a:xfrm>
              <a:custGeom>
                <a:avLst/>
                <a:gdLst/>
                <a:ahLst/>
                <a:cxnLst>
                  <a:cxn ang="0">
                    <a:pos x="14" y="330"/>
                  </a:cxn>
                  <a:cxn ang="0">
                    <a:pos x="560" y="100"/>
                  </a:cxn>
                  <a:cxn ang="0">
                    <a:pos x="560" y="0"/>
                  </a:cxn>
                  <a:cxn ang="0">
                    <a:pos x="558" y="0"/>
                  </a:cxn>
                  <a:cxn ang="0">
                    <a:pos x="14" y="216"/>
                  </a:cxn>
                  <a:cxn ang="0">
                    <a:pos x="14" y="216"/>
                  </a:cxn>
                  <a:cxn ang="0">
                    <a:pos x="6" y="216"/>
                  </a:cxn>
                  <a:cxn ang="0">
                    <a:pos x="4" y="216"/>
                  </a:cxn>
                  <a:cxn ang="0">
                    <a:pos x="4" y="218"/>
                  </a:cxn>
                  <a:cxn ang="0">
                    <a:pos x="4" y="218"/>
                  </a:cxn>
                  <a:cxn ang="0">
                    <a:pos x="0" y="236"/>
                  </a:cxn>
                  <a:cxn ang="0">
                    <a:pos x="0" y="264"/>
                  </a:cxn>
                  <a:cxn ang="0">
                    <a:pos x="0" y="280"/>
                  </a:cxn>
                  <a:cxn ang="0">
                    <a:pos x="4" y="296"/>
                  </a:cxn>
                  <a:cxn ang="0">
                    <a:pos x="8" y="312"/>
                  </a:cxn>
                  <a:cxn ang="0">
                    <a:pos x="14" y="328"/>
                  </a:cxn>
                  <a:cxn ang="0">
                    <a:pos x="14" y="330"/>
                  </a:cxn>
                </a:cxnLst>
                <a:rect l="0" t="0" r="r" b="b"/>
                <a:pathLst>
                  <a:path w="560" h="330">
                    <a:moveTo>
                      <a:pt x="14" y="330"/>
                    </a:moveTo>
                    <a:lnTo>
                      <a:pt x="560" y="100"/>
                    </a:lnTo>
                    <a:lnTo>
                      <a:pt x="560" y="0"/>
                    </a:lnTo>
                    <a:lnTo>
                      <a:pt x="558" y="0"/>
                    </a:lnTo>
                    <a:lnTo>
                      <a:pt x="14" y="216"/>
                    </a:lnTo>
                    <a:lnTo>
                      <a:pt x="14" y="216"/>
                    </a:lnTo>
                    <a:lnTo>
                      <a:pt x="6" y="216"/>
                    </a:lnTo>
                    <a:lnTo>
                      <a:pt x="4" y="216"/>
                    </a:lnTo>
                    <a:lnTo>
                      <a:pt x="4" y="218"/>
                    </a:lnTo>
                    <a:lnTo>
                      <a:pt x="4" y="218"/>
                    </a:lnTo>
                    <a:lnTo>
                      <a:pt x="0" y="236"/>
                    </a:lnTo>
                    <a:lnTo>
                      <a:pt x="0" y="264"/>
                    </a:lnTo>
                    <a:lnTo>
                      <a:pt x="0" y="280"/>
                    </a:lnTo>
                    <a:lnTo>
                      <a:pt x="4" y="296"/>
                    </a:lnTo>
                    <a:lnTo>
                      <a:pt x="8" y="312"/>
                    </a:lnTo>
                    <a:lnTo>
                      <a:pt x="14" y="328"/>
                    </a:lnTo>
                    <a:lnTo>
                      <a:pt x="14" y="33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1309" y="2210"/>
                <a:ext cx="906" cy="304"/>
              </a:xfrm>
              <a:custGeom>
                <a:avLst/>
                <a:gdLst/>
                <a:ahLst/>
                <a:cxnLst>
                  <a:cxn ang="0">
                    <a:pos x="6" y="194"/>
                  </a:cxn>
                  <a:cxn ang="0">
                    <a:pos x="6" y="194"/>
                  </a:cxn>
                  <a:cxn ang="0">
                    <a:pos x="336" y="304"/>
                  </a:cxn>
                  <a:cxn ang="0">
                    <a:pos x="336" y="304"/>
                  </a:cxn>
                  <a:cxn ang="0">
                    <a:pos x="336" y="304"/>
                  </a:cxn>
                  <a:cxn ang="0">
                    <a:pos x="338" y="304"/>
                  </a:cxn>
                  <a:cxn ang="0">
                    <a:pos x="342" y="304"/>
                  </a:cxn>
                  <a:cxn ang="0">
                    <a:pos x="342" y="304"/>
                  </a:cxn>
                  <a:cxn ang="0">
                    <a:pos x="894" y="84"/>
                  </a:cxn>
                  <a:cxn ang="0">
                    <a:pos x="894" y="84"/>
                  </a:cxn>
                  <a:cxn ang="0">
                    <a:pos x="900" y="82"/>
                  </a:cxn>
                  <a:cxn ang="0">
                    <a:pos x="906" y="80"/>
                  </a:cxn>
                  <a:cxn ang="0">
                    <a:pos x="580" y="0"/>
                  </a:cxn>
                  <a:cxn ang="0">
                    <a:pos x="580" y="0"/>
                  </a:cxn>
                  <a:cxn ang="0">
                    <a:pos x="0" y="192"/>
                  </a:cxn>
                  <a:cxn ang="0">
                    <a:pos x="6" y="194"/>
                  </a:cxn>
                </a:cxnLst>
                <a:rect l="0" t="0" r="r" b="b"/>
                <a:pathLst>
                  <a:path w="906" h="304">
                    <a:moveTo>
                      <a:pt x="6" y="194"/>
                    </a:moveTo>
                    <a:lnTo>
                      <a:pt x="6" y="194"/>
                    </a:lnTo>
                    <a:lnTo>
                      <a:pt x="336" y="304"/>
                    </a:lnTo>
                    <a:lnTo>
                      <a:pt x="336" y="304"/>
                    </a:lnTo>
                    <a:lnTo>
                      <a:pt x="336" y="304"/>
                    </a:lnTo>
                    <a:lnTo>
                      <a:pt x="338" y="304"/>
                    </a:lnTo>
                    <a:lnTo>
                      <a:pt x="342" y="304"/>
                    </a:lnTo>
                    <a:lnTo>
                      <a:pt x="342" y="304"/>
                    </a:lnTo>
                    <a:lnTo>
                      <a:pt x="894" y="84"/>
                    </a:lnTo>
                    <a:lnTo>
                      <a:pt x="894" y="84"/>
                    </a:lnTo>
                    <a:lnTo>
                      <a:pt x="900" y="82"/>
                    </a:lnTo>
                    <a:lnTo>
                      <a:pt x="906" y="80"/>
                    </a:lnTo>
                    <a:lnTo>
                      <a:pt x="580" y="0"/>
                    </a:lnTo>
                    <a:lnTo>
                      <a:pt x="580" y="0"/>
                    </a:lnTo>
                    <a:lnTo>
                      <a:pt x="0" y="192"/>
                    </a:lnTo>
                    <a:lnTo>
                      <a:pt x="6" y="194"/>
                    </a:lnTo>
                    <a:close/>
                  </a:path>
                </a:pathLst>
              </a:custGeom>
              <a:solidFill>
                <a:srgbClr val="34B3D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1311" y="2534"/>
                <a:ext cx="84" cy="164"/>
              </a:xfrm>
              <a:custGeom>
                <a:avLst/>
                <a:gdLst/>
                <a:ahLst/>
                <a:cxnLst>
                  <a:cxn ang="0">
                    <a:pos x="66" y="98"/>
                  </a:cxn>
                  <a:cxn ang="0">
                    <a:pos x="66" y="98"/>
                  </a:cxn>
                  <a:cxn ang="0">
                    <a:pos x="64" y="98"/>
                  </a:cxn>
                  <a:cxn ang="0">
                    <a:pos x="64" y="9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82" y="164"/>
                  </a:cxn>
                  <a:cxn ang="0">
                    <a:pos x="84" y="102"/>
                  </a:cxn>
                  <a:cxn ang="0">
                    <a:pos x="76" y="104"/>
                  </a:cxn>
                  <a:cxn ang="0">
                    <a:pos x="76" y="104"/>
                  </a:cxn>
                  <a:cxn ang="0">
                    <a:pos x="72" y="102"/>
                  </a:cxn>
                  <a:cxn ang="0">
                    <a:pos x="68" y="102"/>
                  </a:cxn>
                  <a:cxn ang="0">
                    <a:pos x="66" y="98"/>
                  </a:cxn>
                  <a:cxn ang="0">
                    <a:pos x="66" y="98"/>
                  </a:cxn>
                </a:cxnLst>
                <a:rect l="0" t="0" r="r" b="b"/>
                <a:pathLst>
                  <a:path w="84" h="164">
                    <a:moveTo>
                      <a:pt x="66" y="98"/>
                    </a:moveTo>
                    <a:lnTo>
                      <a:pt x="66" y="98"/>
                    </a:lnTo>
                    <a:lnTo>
                      <a:pt x="64" y="98"/>
                    </a:lnTo>
                    <a:lnTo>
                      <a:pt x="64" y="98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2" y="164"/>
                    </a:lnTo>
                    <a:lnTo>
                      <a:pt x="84" y="102"/>
                    </a:lnTo>
                    <a:lnTo>
                      <a:pt x="76" y="104"/>
                    </a:lnTo>
                    <a:lnTo>
                      <a:pt x="76" y="104"/>
                    </a:lnTo>
                    <a:lnTo>
                      <a:pt x="72" y="102"/>
                    </a:lnTo>
                    <a:lnTo>
                      <a:pt x="68" y="102"/>
                    </a:lnTo>
                    <a:lnTo>
                      <a:pt x="66" y="98"/>
                    </a:lnTo>
                    <a:lnTo>
                      <a:pt x="66" y="98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1901" y="2460"/>
                <a:ext cx="324" cy="106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42" y="0"/>
                  </a:cxn>
                  <a:cxn ang="0">
                    <a:pos x="0" y="102"/>
                  </a:cxn>
                  <a:cxn ang="0">
                    <a:pos x="0" y="106"/>
                  </a:cxn>
                  <a:cxn ang="0">
                    <a:pos x="324" y="68"/>
                  </a:cxn>
                  <a:cxn ang="0">
                    <a:pos x="244" y="0"/>
                  </a:cxn>
                </a:cxnLst>
                <a:rect l="0" t="0" r="r" b="b"/>
                <a:pathLst>
                  <a:path w="324" h="106">
                    <a:moveTo>
                      <a:pt x="244" y="0"/>
                    </a:moveTo>
                    <a:lnTo>
                      <a:pt x="242" y="0"/>
                    </a:lnTo>
                    <a:lnTo>
                      <a:pt x="0" y="102"/>
                    </a:lnTo>
                    <a:lnTo>
                      <a:pt x="0" y="106"/>
                    </a:lnTo>
                    <a:lnTo>
                      <a:pt x="324" y="68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444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1347" y="2548"/>
                <a:ext cx="154" cy="78"/>
              </a:xfrm>
              <a:custGeom>
                <a:avLst/>
                <a:gdLst/>
                <a:ahLst/>
                <a:cxnLst>
                  <a:cxn ang="0">
                    <a:pos x="154" y="6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38" y="76"/>
                  </a:cxn>
                  <a:cxn ang="0">
                    <a:pos x="38" y="76"/>
                  </a:cxn>
                  <a:cxn ang="0">
                    <a:pos x="38" y="76"/>
                  </a:cxn>
                  <a:cxn ang="0">
                    <a:pos x="38" y="76"/>
                  </a:cxn>
                  <a:cxn ang="0">
                    <a:pos x="38" y="76"/>
                  </a:cxn>
                  <a:cxn ang="0">
                    <a:pos x="40" y="78"/>
                  </a:cxn>
                  <a:cxn ang="0">
                    <a:pos x="154" y="64"/>
                  </a:cxn>
                  <a:cxn ang="0">
                    <a:pos x="154" y="60"/>
                  </a:cxn>
                </a:cxnLst>
                <a:rect l="0" t="0" r="r" b="b"/>
                <a:pathLst>
                  <a:path w="154" h="78">
                    <a:moveTo>
                      <a:pt x="154" y="6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0" y="78"/>
                    </a:lnTo>
                    <a:lnTo>
                      <a:pt x="154" y="64"/>
                    </a:lnTo>
                    <a:lnTo>
                      <a:pt x="154" y="60"/>
                    </a:lnTo>
                    <a:close/>
                  </a:path>
                </a:pathLst>
              </a:custGeom>
              <a:solidFill>
                <a:srgbClr val="6444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1231" y="2194"/>
                <a:ext cx="652" cy="322"/>
              </a:xfrm>
              <a:custGeom>
                <a:avLst/>
                <a:gdLst/>
                <a:ahLst/>
                <a:cxnLst>
                  <a:cxn ang="0">
                    <a:pos x="18" y="302"/>
                  </a:cxn>
                  <a:cxn ang="0">
                    <a:pos x="18" y="302"/>
                  </a:cxn>
                  <a:cxn ang="0">
                    <a:pos x="66" y="322"/>
                  </a:cxn>
                  <a:cxn ang="0">
                    <a:pos x="92" y="312"/>
                  </a:cxn>
                  <a:cxn ang="0">
                    <a:pos x="28" y="288"/>
                  </a:cxn>
                  <a:cxn ang="0">
                    <a:pos x="28" y="288"/>
                  </a:cxn>
                  <a:cxn ang="0">
                    <a:pos x="24" y="282"/>
                  </a:cxn>
                  <a:cxn ang="0">
                    <a:pos x="20" y="272"/>
                  </a:cxn>
                  <a:cxn ang="0">
                    <a:pos x="16" y="260"/>
                  </a:cxn>
                  <a:cxn ang="0">
                    <a:pos x="14" y="246"/>
                  </a:cxn>
                  <a:cxn ang="0">
                    <a:pos x="14" y="218"/>
                  </a:cxn>
                  <a:cxn ang="0">
                    <a:pos x="16" y="206"/>
                  </a:cxn>
                  <a:cxn ang="0">
                    <a:pos x="18" y="196"/>
                  </a:cxn>
                  <a:cxn ang="0">
                    <a:pos x="18" y="196"/>
                  </a:cxn>
                  <a:cxn ang="0">
                    <a:pos x="20" y="192"/>
                  </a:cxn>
                  <a:cxn ang="0">
                    <a:pos x="22" y="190"/>
                  </a:cxn>
                  <a:cxn ang="0">
                    <a:pos x="26" y="190"/>
                  </a:cxn>
                  <a:cxn ang="0">
                    <a:pos x="26" y="190"/>
                  </a:cxn>
                  <a:cxn ang="0">
                    <a:pos x="72" y="206"/>
                  </a:cxn>
                  <a:cxn ang="0">
                    <a:pos x="72" y="206"/>
                  </a:cxn>
                  <a:cxn ang="0">
                    <a:pos x="652" y="14"/>
                  </a:cxn>
                  <a:cxn ang="0">
                    <a:pos x="592" y="0"/>
                  </a:cxn>
                  <a:cxn ang="0">
                    <a:pos x="592" y="0"/>
                  </a:cxn>
                  <a:cxn ang="0">
                    <a:pos x="586" y="0"/>
                  </a:cxn>
                  <a:cxn ang="0">
                    <a:pos x="586" y="0"/>
                  </a:cxn>
                  <a:cxn ang="0">
                    <a:pos x="10" y="178"/>
                  </a:cxn>
                  <a:cxn ang="0">
                    <a:pos x="10" y="178"/>
                  </a:cxn>
                  <a:cxn ang="0">
                    <a:pos x="8" y="180"/>
                  </a:cxn>
                  <a:cxn ang="0">
                    <a:pos x="4" y="188"/>
                  </a:cxn>
                  <a:cxn ang="0">
                    <a:pos x="0" y="200"/>
                  </a:cxn>
                  <a:cxn ang="0">
                    <a:pos x="0" y="220"/>
                  </a:cxn>
                  <a:cxn ang="0">
                    <a:pos x="0" y="224"/>
                  </a:cxn>
                  <a:cxn ang="0">
                    <a:pos x="0" y="224"/>
                  </a:cxn>
                  <a:cxn ang="0">
                    <a:pos x="2" y="252"/>
                  </a:cxn>
                  <a:cxn ang="0">
                    <a:pos x="6" y="276"/>
                  </a:cxn>
                  <a:cxn ang="0">
                    <a:pos x="12" y="294"/>
                  </a:cxn>
                  <a:cxn ang="0">
                    <a:pos x="14" y="300"/>
                  </a:cxn>
                  <a:cxn ang="0">
                    <a:pos x="18" y="302"/>
                  </a:cxn>
                  <a:cxn ang="0">
                    <a:pos x="18" y="302"/>
                  </a:cxn>
                </a:cxnLst>
                <a:rect l="0" t="0" r="r" b="b"/>
                <a:pathLst>
                  <a:path w="652" h="322">
                    <a:moveTo>
                      <a:pt x="18" y="302"/>
                    </a:moveTo>
                    <a:lnTo>
                      <a:pt x="18" y="302"/>
                    </a:lnTo>
                    <a:lnTo>
                      <a:pt x="66" y="322"/>
                    </a:lnTo>
                    <a:lnTo>
                      <a:pt x="92" y="312"/>
                    </a:lnTo>
                    <a:lnTo>
                      <a:pt x="28" y="288"/>
                    </a:lnTo>
                    <a:lnTo>
                      <a:pt x="28" y="288"/>
                    </a:lnTo>
                    <a:lnTo>
                      <a:pt x="24" y="282"/>
                    </a:lnTo>
                    <a:lnTo>
                      <a:pt x="20" y="272"/>
                    </a:lnTo>
                    <a:lnTo>
                      <a:pt x="16" y="260"/>
                    </a:lnTo>
                    <a:lnTo>
                      <a:pt x="14" y="246"/>
                    </a:lnTo>
                    <a:lnTo>
                      <a:pt x="14" y="218"/>
                    </a:lnTo>
                    <a:lnTo>
                      <a:pt x="16" y="206"/>
                    </a:lnTo>
                    <a:lnTo>
                      <a:pt x="18" y="196"/>
                    </a:lnTo>
                    <a:lnTo>
                      <a:pt x="18" y="196"/>
                    </a:lnTo>
                    <a:lnTo>
                      <a:pt x="20" y="192"/>
                    </a:lnTo>
                    <a:lnTo>
                      <a:pt x="22" y="190"/>
                    </a:lnTo>
                    <a:lnTo>
                      <a:pt x="26" y="190"/>
                    </a:lnTo>
                    <a:lnTo>
                      <a:pt x="26" y="190"/>
                    </a:lnTo>
                    <a:lnTo>
                      <a:pt x="72" y="206"/>
                    </a:lnTo>
                    <a:lnTo>
                      <a:pt x="72" y="206"/>
                    </a:lnTo>
                    <a:lnTo>
                      <a:pt x="652" y="1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86" y="0"/>
                    </a:lnTo>
                    <a:lnTo>
                      <a:pt x="586" y="0"/>
                    </a:lnTo>
                    <a:lnTo>
                      <a:pt x="10" y="178"/>
                    </a:lnTo>
                    <a:lnTo>
                      <a:pt x="10" y="178"/>
                    </a:lnTo>
                    <a:lnTo>
                      <a:pt x="8" y="180"/>
                    </a:lnTo>
                    <a:lnTo>
                      <a:pt x="4" y="188"/>
                    </a:lnTo>
                    <a:lnTo>
                      <a:pt x="0" y="200"/>
                    </a:lnTo>
                    <a:lnTo>
                      <a:pt x="0" y="220"/>
                    </a:lnTo>
                    <a:lnTo>
                      <a:pt x="0" y="224"/>
                    </a:lnTo>
                    <a:lnTo>
                      <a:pt x="0" y="224"/>
                    </a:lnTo>
                    <a:lnTo>
                      <a:pt x="2" y="252"/>
                    </a:lnTo>
                    <a:lnTo>
                      <a:pt x="6" y="276"/>
                    </a:lnTo>
                    <a:lnTo>
                      <a:pt x="12" y="294"/>
                    </a:lnTo>
                    <a:lnTo>
                      <a:pt x="14" y="300"/>
                    </a:lnTo>
                    <a:lnTo>
                      <a:pt x="18" y="302"/>
                    </a:lnTo>
                    <a:lnTo>
                      <a:pt x="18" y="302"/>
                    </a:lnTo>
                    <a:close/>
                  </a:path>
                </a:pathLst>
              </a:custGeom>
              <a:solidFill>
                <a:srgbClr val="D96C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1397" y="2542"/>
                <a:ext cx="812" cy="160"/>
              </a:xfrm>
              <a:custGeom>
                <a:avLst/>
                <a:gdLst/>
                <a:ahLst/>
                <a:cxnLst>
                  <a:cxn ang="0">
                    <a:pos x="812" y="0"/>
                  </a:cxn>
                  <a:cxn ang="0">
                    <a:pos x="810" y="0"/>
                  </a:cxn>
                  <a:cxn ang="0">
                    <a:pos x="452" y="42"/>
                  </a:cxn>
                  <a:cxn ang="0">
                    <a:pos x="452" y="42"/>
                  </a:cxn>
                  <a:cxn ang="0">
                    <a:pos x="262" y="122"/>
                  </a:cxn>
                  <a:cxn ang="0">
                    <a:pos x="262" y="122"/>
                  </a:cxn>
                  <a:cxn ang="0">
                    <a:pos x="256" y="124"/>
                  </a:cxn>
                  <a:cxn ang="0">
                    <a:pos x="252" y="124"/>
                  </a:cxn>
                  <a:cxn ang="0">
                    <a:pos x="248" y="122"/>
                  </a:cxn>
                  <a:cxn ang="0">
                    <a:pos x="136" y="78"/>
                  </a:cxn>
                  <a:cxn ang="0">
                    <a:pos x="2" y="94"/>
                  </a:cxn>
                  <a:cxn ang="0">
                    <a:pos x="0" y="160"/>
                  </a:cxn>
                  <a:cxn ang="0">
                    <a:pos x="812" y="58"/>
                  </a:cxn>
                  <a:cxn ang="0">
                    <a:pos x="812" y="0"/>
                  </a:cxn>
                </a:cxnLst>
                <a:rect l="0" t="0" r="r" b="b"/>
                <a:pathLst>
                  <a:path w="812" h="160">
                    <a:moveTo>
                      <a:pt x="812" y="0"/>
                    </a:moveTo>
                    <a:lnTo>
                      <a:pt x="810" y="0"/>
                    </a:lnTo>
                    <a:lnTo>
                      <a:pt x="452" y="42"/>
                    </a:lnTo>
                    <a:lnTo>
                      <a:pt x="452" y="42"/>
                    </a:lnTo>
                    <a:lnTo>
                      <a:pt x="262" y="122"/>
                    </a:lnTo>
                    <a:lnTo>
                      <a:pt x="262" y="122"/>
                    </a:lnTo>
                    <a:lnTo>
                      <a:pt x="256" y="124"/>
                    </a:lnTo>
                    <a:lnTo>
                      <a:pt x="252" y="124"/>
                    </a:lnTo>
                    <a:lnTo>
                      <a:pt x="248" y="122"/>
                    </a:lnTo>
                    <a:lnTo>
                      <a:pt x="136" y="78"/>
                    </a:lnTo>
                    <a:lnTo>
                      <a:pt x="2" y="94"/>
                    </a:lnTo>
                    <a:lnTo>
                      <a:pt x="0" y="160"/>
                    </a:lnTo>
                    <a:lnTo>
                      <a:pt x="812" y="58"/>
                    </a:lnTo>
                    <a:lnTo>
                      <a:pt x="812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451" y="2732"/>
                <a:ext cx="720" cy="224"/>
              </a:xfrm>
              <a:custGeom>
                <a:avLst/>
                <a:gdLst/>
                <a:ahLst/>
                <a:cxnLst>
                  <a:cxn ang="0">
                    <a:pos x="662" y="0"/>
                  </a:cxn>
                  <a:cxn ang="0">
                    <a:pos x="0" y="156"/>
                  </a:cxn>
                  <a:cxn ang="0">
                    <a:pos x="126" y="224"/>
                  </a:cxn>
                  <a:cxn ang="0">
                    <a:pos x="126" y="224"/>
                  </a:cxn>
                  <a:cxn ang="0">
                    <a:pos x="130" y="224"/>
                  </a:cxn>
                  <a:cxn ang="0">
                    <a:pos x="132" y="224"/>
                  </a:cxn>
                  <a:cxn ang="0">
                    <a:pos x="136" y="224"/>
                  </a:cxn>
                  <a:cxn ang="0">
                    <a:pos x="136" y="224"/>
                  </a:cxn>
                  <a:cxn ang="0">
                    <a:pos x="714" y="28"/>
                  </a:cxn>
                  <a:cxn ang="0">
                    <a:pos x="720" y="26"/>
                  </a:cxn>
                  <a:cxn ang="0">
                    <a:pos x="662" y="0"/>
                  </a:cxn>
                  <a:cxn ang="0">
                    <a:pos x="662" y="0"/>
                  </a:cxn>
                </a:cxnLst>
                <a:rect l="0" t="0" r="r" b="b"/>
                <a:pathLst>
                  <a:path w="720" h="224">
                    <a:moveTo>
                      <a:pt x="662" y="0"/>
                    </a:moveTo>
                    <a:lnTo>
                      <a:pt x="0" y="156"/>
                    </a:lnTo>
                    <a:lnTo>
                      <a:pt x="126" y="224"/>
                    </a:lnTo>
                    <a:lnTo>
                      <a:pt x="126" y="224"/>
                    </a:lnTo>
                    <a:lnTo>
                      <a:pt x="130" y="224"/>
                    </a:lnTo>
                    <a:lnTo>
                      <a:pt x="132" y="224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714" y="28"/>
                    </a:lnTo>
                    <a:lnTo>
                      <a:pt x="720" y="26"/>
                    </a:lnTo>
                    <a:lnTo>
                      <a:pt x="662" y="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B3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1243" y="2690"/>
                <a:ext cx="940" cy="194"/>
              </a:xfrm>
              <a:custGeom>
                <a:avLst/>
                <a:gdLst/>
                <a:ahLst/>
                <a:cxnLst>
                  <a:cxn ang="0">
                    <a:pos x="930" y="0"/>
                  </a:cxn>
                  <a:cxn ang="0">
                    <a:pos x="928" y="0"/>
                  </a:cxn>
                  <a:cxn ang="0">
                    <a:pos x="182" y="174"/>
                  </a:cxn>
                  <a:cxn ang="0">
                    <a:pos x="182" y="174"/>
                  </a:cxn>
                  <a:cxn ang="0">
                    <a:pos x="180" y="174"/>
                  </a:cxn>
                  <a:cxn ang="0">
                    <a:pos x="20" y="18"/>
                  </a:cxn>
                  <a:cxn ang="0">
                    <a:pos x="18" y="20"/>
                  </a:cxn>
                  <a:cxn ang="0">
                    <a:pos x="0" y="20"/>
                  </a:cxn>
                  <a:cxn ang="0">
                    <a:pos x="176" y="192"/>
                  </a:cxn>
                  <a:cxn ang="0">
                    <a:pos x="176" y="192"/>
                  </a:cxn>
                  <a:cxn ang="0">
                    <a:pos x="178" y="194"/>
                  </a:cxn>
                  <a:cxn ang="0">
                    <a:pos x="178" y="194"/>
                  </a:cxn>
                  <a:cxn ang="0">
                    <a:pos x="938" y="14"/>
                  </a:cxn>
                  <a:cxn ang="0">
                    <a:pos x="940" y="14"/>
                  </a:cxn>
                  <a:cxn ang="0">
                    <a:pos x="940" y="4"/>
                  </a:cxn>
                  <a:cxn ang="0">
                    <a:pos x="930" y="0"/>
                  </a:cxn>
                  <a:cxn ang="0">
                    <a:pos x="930" y="0"/>
                  </a:cxn>
                </a:cxnLst>
                <a:rect l="0" t="0" r="r" b="b"/>
                <a:pathLst>
                  <a:path w="940" h="194">
                    <a:moveTo>
                      <a:pt x="930" y="0"/>
                    </a:moveTo>
                    <a:lnTo>
                      <a:pt x="928" y="0"/>
                    </a:lnTo>
                    <a:lnTo>
                      <a:pt x="182" y="174"/>
                    </a:lnTo>
                    <a:lnTo>
                      <a:pt x="182" y="174"/>
                    </a:lnTo>
                    <a:lnTo>
                      <a:pt x="180" y="174"/>
                    </a:lnTo>
                    <a:lnTo>
                      <a:pt x="20" y="18"/>
                    </a:lnTo>
                    <a:lnTo>
                      <a:pt x="18" y="20"/>
                    </a:lnTo>
                    <a:lnTo>
                      <a:pt x="0" y="20"/>
                    </a:lnTo>
                    <a:lnTo>
                      <a:pt x="176" y="192"/>
                    </a:lnTo>
                    <a:lnTo>
                      <a:pt x="176" y="192"/>
                    </a:lnTo>
                    <a:lnTo>
                      <a:pt x="178" y="194"/>
                    </a:lnTo>
                    <a:lnTo>
                      <a:pt x="178" y="194"/>
                    </a:lnTo>
                    <a:lnTo>
                      <a:pt x="938" y="14"/>
                    </a:lnTo>
                    <a:lnTo>
                      <a:pt x="940" y="14"/>
                    </a:lnTo>
                    <a:lnTo>
                      <a:pt x="940" y="4"/>
                    </a:lnTo>
                    <a:lnTo>
                      <a:pt x="930" y="0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rgbClr val="91C74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1193" y="2728"/>
                <a:ext cx="376" cy="338"/>
              </a:xfrm>
              <a:custGeom>
                <a:avLst/>
                <a:gdLst/>
                <a:ahLst/>
                <a:cxnLst>
                  <a:cxn ang="0">
                    <a:pos x="230" y="168"/>
                  </a:cxn>
                  <a:cxn ang="0">
                    <a:pos x="230" y="168"/>
                  </a:cxn>
                  <a:cxn ang="0">
                    <a:pos x="222" y="166"/>
                  </a:cxn>
                  <a:cxn ang="0">
                    <a:pos x="216" y="164"/>
                  </a:cxn>
                  <a:cxn ang="0">
                    <a:pos x="216" y="164"/>
                  </a:cxn>
                  <a:cxn ang="0">
                    <a:pos x="144" y="92"/>
                  </a:cxn>
                  <a:cxn ang="0">
                    <a:pos x="144" y="92"/>
                  </a:cxn>
                  <a:cxn ang="0">
                    <a:pos x="4" y="2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4"/>
                  </a:cxn>
                  <a:cxn ang="0">
                    <a:pos x="2" y="86"/>
                  </a:cxn>
                  <a:cxn ang="0">
                    <a:pos x="376" y="338"/>
                  </a:cxn>
                  <a:cxn ang="0">
                    <a:pos x="374" y="334"/>
                  </a:cxn>
                  <a:cxn ang="0">
                    <a:pos x="374" y="334"/>
                  </a:cxn>
                  <a:cxn ang="0">
                    <a:pos x="372" y="316"/>
                  </a:cxn>
                  <a:cxn ang="0">
                    <a:pos x="370" y="292"/>
                  </a:cxn>
                  <a:cxn ang="0">
                    <a:pos x="370" y="264"/>
                  </a:cxn>
                  <a:cxn ang="0">
                    <a:pos x="376" y="230"/>
                  </a:cxn>
                  <a:cxn ang="0">
                    <a:pos x="376" y="228"/>
                  </a:cxn>
                  <a:cxn ang="0">
                    <a:pos x="252" y="162"/>
                  </a:cxn>
                  <a:cxn ang="0">
                    <a:pos x="230" y="168"/>
                  </a:cxn>
                </a:cxnLst>
                <a:rect l="0" t="0" r="r" b="b"/>
                <a:pathLst>
                  <a:path w="376" h="338">
                    <a:moveTo>
                      <a:pt x="230" y="168"/>
                    </a:moveTo>
                    <a:lnTo>
                      <a:pt x="230" y="168"/>
                    </a:lnTo>
                    <a:lnTo>
                      <a:pt x="222" y="166"/>
                    </a:lnTo>
                    <a:lnTo>
                      <a:pt x="216" y="164"/>
                    </a:lnTo>
                    <a:lnTo>
                      <a:pt x="216" y="164"/>
                    </a:lnTo>
                    <a:lnTo>
                      <a:pt x="144" y="92"/>
                    </a:lnTo>
                    <a:lnTo>
                      <a:pt x="144" y="9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2" y="86"/>
                    </a:lnTo>
                    <a:lnTo>
                      <a:pt x="376" y="338"/>
                    </a:lnTo>
                    <a:lnTo>
                      <a:pt x="374" y="334"/>
                    </a:lnTo>
                    <a:lnTo>
                      <a:pt x="374" y="334"/>
                    </a:lnTo>
                    <a:lnTo>
                      <a:pt x="372" y="316"/>
                    </a:lnTo>
                    <a:lnTo>
                      <a:pt x="370" y="292"/>
                    </a:lnTo>
                    <a:lnTo>
                      <a:pt x="370" y="264"/>
                    </a:lnTo>
                    <a:lnTo>
                      <a:pt x="376" y="230"/>
                    </a:lnTo>
                    <a:lnTo>
                      <a:pt x="376" y="228"/>
                    </a:lnTo>
                    <a:lnTo>
                      <a:pt x="252" y="162"/>
                    </a:lnTo>
                    <a:lnTo>
                      <a:pt x="230" y="168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1567" y="2768"/>
                <a:ext cx="584" cy="300"/>
              </a:xfrm>
              <a:custGeom>
                <a:avLst/>
                <a:gdLst/>
                <a:ahLst/>
                <a:cxnLst>
                  <a:cxn ang="0">
                    <a:pos x="6" y="298"/>
                  </a:cxn>
                  <a:cxn ang="0">
                    <a:pos x="6" y="300"/>
                  </a:cxn>
                  <a:cxn ang="0">
                    <a:pos x="582" y="92"/>
                  </a:cxn>
                  <a:cxn ang="0">
                    <a:pos x="584" y="6"/>
                  </a:cxn>
                  <a:cxn ang="0">
                    <a:pos x="584" y="0"/>
                  </a:cxn>
                  <a:cxn ang="0">
                    <a:pos x="582" y="2"/>
                  </a:cxn>
                  <a:cxn ang="0">
                    <a:pos x="582" y="2"/>
                  </a:cxn>
                  <a:cxn ang="0">
                    <a:pos x="22" y="192"/>
                  </a:cxn>
                  <a:cxn ang="0">
                    <a:pos x="22" y="192"/>
                  </a:cxn>
                  <a:cxn ang="0">
                    <a:pos x="18" y="192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6" y="190"/>
                  </a:cxn>
                  <a:cxn ang="0">
                    <a:pos x="6" y="192"/>
                  </a:cxn>
                  <a:cxn ang="0">
                    <a:pos x="6" y="192"/>
                  </a:cxn>
                  <a:cxn ang="0">
                    <a:pos x="2" y="212"/>
                  </a:cxn>
                  <a:cxn ang="0">
                    <a:pos x="0" y="230"/>
                  </a:cxn>
                  <a:cxn ang="0">
                    <a:pos x="0" y="260"/>
                  </a:cxn>
                  <a:cxn ang="0">
                    <a:pos x="4" y="284"/>
                  </a:cxn>
                  <a:cxn ang="0">
                    <a:pos x="6" y="298"/>
                  </a:cxn>
                  <a:cxn ang="0">
                    <a:pos x="6" y="298"/>
                  </a:cxn>
                </a:cxnLst>
                <a:rect l="0" t="0" r="r" b="b"/>
                <a:pathLst>
                  <a:path w="584" h="300">
                    <a:moveTo>
                      <a:pt x="6" y="298"/>
                    </a:moveTo>
                    <a:lnTo>
                      <a:pt x="6" y="300"/>
                    </a:lnTo>
                    <a:lnTo>
                      <a:pt x="582" y="92"/>
                    </a:lnTo>
                    <a:lnTo>
                      <a:pt x="584" y="6"/>
                    </a:lnTo>
                    <a:lnTo>
                      <a:pt x="584" y="0"/>
                    </a:lnTo>
                    <a:lnTo>
                      <a:pt x="582" y="2"/>
                    </a:lnTo>
                    <a:lnTo>
                      <a:pt x="582" y="2"/>
                    </a:lnTo>
                    <a:lnTo>
                      <a:pt x="22" y="192"/>
                    </a:lnTo>
                    <a:lnTo>
                      <a:pt x="22" y="192"/>
                    </a:lnTo>
                    <a:lnTo>
                      <a:pt x="18" y="192"/>
                    </a:lnTo>
                    <a:lnTo>
                      <a:pt x="14" y="192"/>
                    </a:lnTo>
                    <a:lnTo>
                      <a:pt x="8" y="192"/>
                    </a:lnTo>
                    <a:lnTo>
                      <a:pt x="6" y="190"/>
                    </a:lnTo>
                    <a:lnTo>
                      <a:pt x="6" y="192"/>
                    </a:lnTo>
                    <a:lnTo>
                      <a:pt x="6" y="192"/>
                    </a:lnTo>
                    <a:lnTo>
                      <a:pt x="2" y="212"/>
                    </a:lnTo>
                    <a:lnTo>
                      <a:pt x="0" y="230"/>
                    </a:lnTo>
                    <a:lnTo>
                      <a:pt x="0" y="260"/>
                    </a:lnTo>
                    <a:lnTo>
                      <a:pt x="4" y="284"/>
                    </a:lnTo>
                    <a:lnTo>
                      <a:pt x="6" y="298"/>
                    </a:lnTo>
                    <a:lnTo>
                      <a:pt x="6" y="298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289" y="2526"/>
                <a:ext cx="938" cy="200"/>
              </a:xfrm>
              <a:custGeom>
                <a:avLst/>
                <a:gdLst/>
                <a:ahLst/>
                <a:cxnLst>
                  <a:cxn ang="0">
                    <a:pos x="922" y="82"/>
                  </a:cxn>
                  <a:cxn ang="0">
                    <a:pos x="920" y="78"/>
                  </a:cxn>
                  <a:cxn ang="0">
                    <a:pos x="918" y="78"/>
                  </a:cxn>
                  <a:cxn ang="0">
                    <a:pos x="104" y="180"/>
                  </a:cxn>
                  <a:cxn ang="0">
                    <a:pos x="104" y="180"/>
                  </a:cxn>
                  <a:cxn ang="0">
                    <a:pos x="102" y="180"/>
                  </a:cxn>
                  <a:cxn ang="0">
                    <a:pos x="102" y="180"/>
                  </a:cxn>
                  <a:cxn ang="0">
                    <a:pos x="16" y="6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98" y="200"/>
                  </a:cxn>
                  <a:cxn ang="0">
                    <a:pos x="938" y="96"/>
                  </a:cxn>
                  <a:cxn ang="0">
                    <a:pos x="938" y="92"/>
                  </a:cxn>
                  <a:cxn ang="0">
                    <a:pos x="922" y="82"/>
                  </a:cxn>
                </a:cxnLst>
                <a:rect l="0" t="0" r="r" b="b"/>
                <a:pathLst>
                  <a:path w="938" h="200">
                    <a:moveTo>
                      <a:pt x="922" y="82"/>
                    </a:moveTo>
                    <a:lnTo>
                      <a:pt x="920" y="78"/>
                    </a:lnTo>
                    <a:lnTo>
                      <a:pt x="918" y="78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98" y="200"/>
                    </a:lnTo>
                    <a:lnTo>
                      <a:pt x="938" y="96"/>
                    </a:lnTo>
                    <a:lnTo>
                      <a:pt x="938" y="92"/>
                    </a:lnTo>
                    <a:lnTo>
                      <a:pt x="922" y="82"/>
                    </a:lnTo>
                    <a:close/>
                  </a:path>
                </a:pathLst>
              </a:custGeom>
              <a:solidFill>
                <a:srgbClr val="6444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1423" y="2640"/>
                <a:ext cx="746" cy="220"/>
              </a:xfrm>
              <a:custGeom>
                <a:avLst/>
                <a:gdLst/>
                <a:ahLst/>
                <a:cxnLst>
                  <a:cxn ang="0">
                    <a:pos x="4" y="220"/>
                  </a:cxn>
                  <a:cxn ang="0">
                    <a:pos x="746" y="46"/>
                  </a:cxn>
                  <a:cxn ang="0">
                    <a:pos x="746" y="0"/>
                  </a:cxn>
                  <a:cxn ang="0">
                    <a:pos x="744" y="2"/>
                  </a:cxn>
                  <a:cxn ang="0">
                    <a:pos x="530" y="28"/>
                  </a:cxn>
                  <a:cxn ang="0">
                    <a:pos x="530" y="28"/>
                  </a:cxn>
                  <a:cxn ang="0">
                    <a:pos x="4" y="144"/>
                  </a:cxn>
                  <a:cxn ang="0">
                    <a:pos x="4" y="146"/>
                  </a:cxn>
                  <a:cxn ang="0">
                    <a:pos x="4" y="146"/>
                  </a:cxn>
                  <a:cxn ang="0">
                    <a:pos x="2" y="152"/>
                  </a:cxn>
                  <a:cxn ang="0">
                    <a:pos x="0" y="168"/>
                  </a:cxn>
                  <a:cxn ang="0">
                    <a:pos x="0" y="192"/>
                  </a:cxn>
                  <a:cxn ang="0">
                    <a:pos x="0" y="204"/>
                  </a:cxn>
                  <a:cxn ang="0">
                    <a:pos x="4" y="218"/>
                  </a:cxn>
                  <a:cxn ang="0">
                    <a:pos x="4" y="220"/>
                  </a:cxn>
                </a:cxnLst>
                <a:rect l="0" t="0" r="r" b="b"/>
                <a:pathLst>
                  <a:path w="746" h="220">
                    <a:moveTo>
                      <a:pt x="4" y="220"/>
                    </a:moveTo>
                    <a:lnTo>
                      <a:pt x="746" y="46"/>
                    </a:lnTo>
                    <a:lnTo>
                      <a:pt x="746" y="0"/>
                    </a:lnTo>
                    <a:lnTo>
                      <a:pt x="744" y="2"/>
                    </a:lnTo>
                    <a:lnTo>
                      <a:pt x="530" y="28"/>
                    </a:lnTo>
                    <a:lnTo>
                      <a:pt x="530" y="28"/>
                    </a:lnTo>
                    <a:lnTo>
                      <a:pt x="4" y="144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2" y="152"/>
                    </a:lnTo>
                    <a:lnTo>
                      <a:pt x="0" y="168"/>
                    </a:lnTo>
                    <a:lnTo>
                      <a:pt x="0" y="192"/>
                    </a:lnTo>
                    <a:lnTo>
                      <a:pt x="0" y="204"/>
                    </a:lnTo>
                    <a:lnTo>
                      <a:pt x="4" y="218"/>
                    </a:lnTo>
                    <a:lnTo>
                      <a:pt x="4" y="22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1175" y="2702"/>
                <a:ext cx="990" cy="396"/>
              </a:xfrm>
              <a:custGeom>
                <a:avLst/>
                <a:gdLst/>
                <a:ahLst/>
                <a:cxnLst>
                  <a:cxn ang="0">
                    <a:pos x="978" y="164"/>
                  </a:cxn>
                  <a:cxn ang="0">
                    <a:pos x="976" y="162"/>
                  </a:cxn>
                  <a:cxn ang="0">
                    <a:pos x="974" y="162"/>
                  </a:cxn>
                  <a:cxn ang="0">
                    <a:pos x="398" y="372"/>
                  </a:cxn>
                  <a:cxn ang="0">
                    <a:pos x="398" y="372"/>
                  </a:cxn>
                  <a:cxn ang="0">
                    <a:pos x="396" y="372"/>
                  </a:cxn>
                  <a:cxn ang="0">
                    <a:pos x="18" y="116"/>
                  </a:cxn>
                  <a:cxn ang="0">
                    <a:pos x="18" y="116"/>
                  </a:cxn>
                  <a:cxn ang="0">
                    <a:pos x="16" y="114"/>
                  </a:cxn>
                  <a:cxn ang="0">
                    <a:pos x="14" y="110"/>
                  </a:cxn>
                  <a:cxn ang="0">
                    <a:pos x="14" y="108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14" y="26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134" y="94"/>
                  </a:cxn>
                  <a:cxn ang="0">
                    <a:pos x="136" y="9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116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2"/>
                  </a:cxn>
                  <a:cxn ang="0">
                    <a:pos x="4" y="126"/>
                  </a:cxn>
                  <a:cxn ang="0">
                    <a:pos x="396" y="396"/>
                  </a:cxn>
                  <a:cxn ang="0">
                    <a:pos x="396" y="396"/>
                  </a:cxn>
                  <a:cxn ang="0">
                    <a:pos x="398" y="396"/>
                  </a:cxn>
                  <a:cxn ang="0">
                    <a:pos x="398" y="396"/>
                  </a:cxn>
                  <a:cxn ang="0">
                    <a:pos x="988" y="174"/>
                  </a:cxn>
                  <a:cxn ang="0">
                    <a:pos x="990" y="174"/>
                  </a:cxn>
                  <a:cxn ang="0">
                    <a:pos x="990" y="170"/>
                  </a:cxn>
                  <a:cxn ang="0">
                    <a:pos x="990" y="170"/>
                  </a:cxn>
                  <a:cxn ang="0">
                    <a:pos x="978" y="164"/>
                  </a:cxn>
                </a:cxnLst>
                <a:rect l="0" t="0" r="r" b="b"/>
                <a:pathLst>
                  <a:path w="990" h="396">
                    <a:moveTo>
                      <a:pt x="978" y="164"/>
                    </a:moveTo>
                    <a:lnTo>
                      <a:pt x="976" y="162"/>
                    </a:lnTo>
                    <a:lnTo>
                      <a:pt x="974" y="162"/>
                    </a:lnTo>
                    <a:lnTo>
                      <a:pt x="398" y="372"/>
                    </a:lnTo>
                    <a:lnTo>
                      <a:pt x="398" y="372"/>
                    </a:lnTo>
                    <a:lnTo>
                      <a:pt x="396" y="372"/>
                    </a:lnTo>
                    <a:lnTo>
                      <a:pt x="18" y="116"/>
                    </a:lnTo>
                    <a:lnTo>
                      <a:pt x="18" y="116"/>
                    </a:lnTo>
                    <a:lnTo>
                      <a:pt x="16" y="114"/>
                    </a:lnTo>
                    <a:lnTo>
                      <a:pt x="14" y="110"/>
                    </a:lnTo>
                    <a:lnTo>
                      <a:pt x="14" y="10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134" y="94"/>
                    </a:lnTo>
                    <a:lnTo>
                      <a:pt x="136" y="9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16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22"/>
                    </a:lnTo>
                    <a:lnTo>
                      <a:pt x="4" y="126"/>
                    </a:lnTo>
                    <a:lnTo>
                      <a:pt x="396" y="396"/>
                    </a:lnTo>
                    <a:lnTo>
                      <a:pt x="396" y="396"/>
                    </a:lnTo>
                    <a:lnTo>
                      <a:pt x="398" y="396"/>
                    </a:lnTo>
                    <a:lnTo>
                      <a:pt x="398" y="396"/>
                    </a:lnTo>
                    <a:lnTo>
                      <a:pt x="988" y="174"/>
                    </a:lnTo>
                    <a:lnTo>
                      <a:pt x="990" y="174"/>
                    </a:lnTo>
                    <a:lnTo>
                      <a:pt x="990" y="170"/>
                    </a:lnTo>
                    <a:lnTo>
                      <a:pt x="990" y="170"/>
                    </a:lnTo>
                    <a:lnTo>
                      <a:pt x="978" y="164"/>
                    </a:lnTo>
                    <a:close/>
                  </a:path>
                </a:pathLst>
              </a:custGeom>
              <a:solidFill>
                <a:srgbClr val="B3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1207" y="2588"/>
                <a:ext cx="216" cy="268"/>
              </a:xfrm>
              <a:custGeom>
                <a:avLst/>
                <a:gdLst/>
                <a:ahLst/>
                <a:cxnLst>
                  <a:cxn ang="0">
                    <a:pos x="216" y="198"/>
                  </a:cxn>
                  <a:cxn ang="0">
                    <a:pos x="214" y="198"/>
                  </a:cxn>
                  <a:cxn ang="0">
                    <a:pos x="214" y="198"/>
                  </a:cxn>
                  <a:cxn ang="0">
                    <a:pos x="206" y="196"/>
                  </a:cxn>
                  <a:cxn ang="0">
                    <a:pos x="202" y="194"/>
                  </a:cxn>
                  <a:cxn ang="0">
                    <a:pos x="202" y="194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" y="46"/>
                  </a:cxn>
                  <a:cxn ang="0">
                    <a:pos x="2" y="58"/>
                  </a:cxn>
                  <a:cxn ang="0">
                    <a:pos x="6" y="66"/>
                  </a:cxn>
                  <a:cxn ang="0">
                    <a:pos x="6" y="66"/>
                  </a:cxn>
                  <a:cxn ang="0">
                    <a:pos x="214" y="268"/>
                  </a:cxn>
                  <a:cxn ang="0">
                    <a:pos x="214" y="262"/>
                  </a:cxn>
                  <a:cxn ang="0">
                    <a:pos x="214" y="262"/>
                  </a:cxn>
                  <a:cxn ang="0">
                    <a:pos x="212" y="242"/>
                  </a:cxn>
                  <a:cxn ang="0">
                    <a:pos x="212" y="224"/>
                  </a:cxn>
                  <a:cxn ang="0">
                    <a:pos x="214" y="210"/>
                  </a:cxn>
                  <a:cxn ang="0">
                    <a:pos x="216" y="200"/>
                  </a:cxn>
                  <a:cxn ang="0">
                    <a:pos x="216" y="198"/>
                  </a:cxn>
                </a:cxnLst>
                <a:rect l="0" t="0" r="r" b="b"/>
                <a:pathLst>
                  <a:path w="216" h="268">
                    <a:moveTo>
                      <a:pt x="216" y="198"/>
                    </a:moveTo>
                    <a:lnTo>
                      <a:pt x="214" y="198"/>
                    </a:lnTo>
                    <a:lnTo>
                      <a:pt x="214" y="198"/>
                    </a:lnTo>
                    <a:lnTo>
                      <a:pt x="206" y="196"/>
                    </a:lnTo>
                    <a:lnTo>
                      <a:pt x="202" y="194"/>
                    </a:lnTo>
                    <a:lnTo>
                      <a:pt x="202" y="19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46"/>
                    </a:lnTo>
                    <a:lnTo>
                      <a:pt x="2" y="58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214" y="268"/>
                    </a:lnTo>
                    <a:lnTo>
                      <a:pt x="214" y="262"/>
                    </a:lnTo>
                    <a:lnTo>
                      <a:pt x="214" y="262"/>
                    </a:lnTo>
                    <a:lnTo>
                      <a:pt x="212" y="242"/>
                    </a:lnTo>
                    <a:lnTo>
                      <a:pt x="212" y="224"/>
                    </a:lnTo>
                    <a:lnTo>
                      <a:pt x="214" y="210"/>
                    </a:lnTo>
                    <a:lnTo>
                      <a:pt x="216" y="200"/>
                    </a:lnTo>
                    <a:lnTo>
                      <a:pt x="216" y="198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1189" y="2552"/>
                <a:ext cx="126" cy="154"/>
              </a:xfrm>
              <a:custGeom>
                <a:avLst/>
                <a:gdLst/>
                <a:ahLst/>
                <a:cxnLst>
                  <a:cxn ang="0">
                    <a:pos x="50" y="154"/>
                  </a:cxn>
                  <a:cxn ang="0">
                    <a:pos x="70" y="154"/>
                  </a:cxn>
                  <a:cxn ang="0">
                    <a:pos x="20" y="104"/>
                  </a:cxn>
                  <a:cxn ang="0">
                    <a:pos x="20" y="104"/>
                  </a:cxn>
                  <a:cxn ang="0">
                    <a:pos x="18" y="100"/>
                  </a:cxn>
                  <a:cxn ang="0">
                    <a:pos x="16" y="92"/>
                  </a:cxn>
                  <a:cxn ang="0">
                    <a:pos x="14" y="70"/>
                  </a:cxn>
                  <a:cxn ang="0">
                    <a:pos x="16" y="46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2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56" y="66"/>
                  </a:cxn>
                  <a:cxn ang="0">
                    <a:pos x="126" y="54"/>
                  </a:cxn>
                  <a:cxn ang="0">
                    <a:pos x="100" y="0"/>
                  </a:cxn>
                  <a:cxn ang="0">
                    <a:pos x="98" y="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4" y="24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6"/>
                  </a:cxn>
                  <a:cxn ang="0">
                    <a:pos x="2" y="92"/>
                  </a:cxn>
                  <a:cxn ang="0">
                    <a:pos x="6" y="106"/>
                  </a:cxn>
                  <a:cxn ang="0">
                    <a:pos x="8" y="112"/>
                  </a:cxn>
                  <a:cxn ang="0">
                    <a:pos x="8" y="112"/>
                  </a:cxn>
                  <a:cxn ang="0">
                    <a:pos x="50" y="154"/>
                  </a:cxn>
                  <a:cxn ang="0">
                    <a:pos x="50" y="154"/>
                  </a:cxn>
                </a:cxnLst>
                <a:rect l="0" t="0" r="r" b="b"/>
                <a:pathLst>
                  <a:path w="126" h="154">
                    <a:moveTo>
                      <a:pt x="50" y="154"/>
                    </a:moveTo>
                    <a:lnTo>
                      <a:pt x="70" y="154"/>
                    </a:lnTo>
                    <a:lnTo>
                      <a:pt x="20" y="104"/>
                    </a:lnTo>
                    <a:lnTo>
                      <a:pt x="20" y="104"/>
                    </a:lnTo>
                    <a:lnTo>
                      <a:pt x="18" y="100"/>
                    </a:lnTo>
                    <a:lnTo>
                      <a:pt x="16" y="92"/>
                    </a:lnTo>
                    <a:lnTo>
                      <a:pt x="14" y="70"/>
                    </a:lnTo>
                    <a:lnTo>
                      <a:pt x="16" y="4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56" y="66"/>
                    </a:lnTo>
                    <a:lnTo>
                      <a:pt x="126" y="54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2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50" y="154"/>
                    </a:lnTo>
                    <a:lnTo>
                      <a:pt x="50" y="154"/>
                    </a:lnTo>
                    <a:close/>
                  </a:path>
                </a:pathLst>
              </a:custGeom>
              <a:solidFill>
                <a:srgbClr val="2B88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1249" y="2608"/>
                <a:ext cx="620" cy="174"/>
              </a:xfrm>
              <a:custGeom>
                <a:avLst/>
                <a:gdLst/>
                <a:ahLst/>
                <a:cxnLst>
                  <a:cxn ang="0">
                    <a:pos x="582" y="76"/>
                  </a:cxn>
                  <a:cxn ang="0">
                    <a:pos x="582" y="76"/>
                  </a:cxn>
                  <a:cxn ang="0">
                    <a:pos x="140" y="130"/>
                  </a:cxn>
                  <a:cxn ang="0">
                    <a:pos x="140" y="130"/>
                  </a:cxn>
                  <a:cxn ang="0">
                    <a:pos x="134" y="130"/>
                  </a:cxn>
                  <a:cxn ang="0">
                    <a:pos x="130" y="128"/>
                  </a:cxn>
                  <a:cxn ang="0">
                    <a:pos x="128" y="124"/>
                  </a:cxn>
                  <a:cxn ang="0">
                    <a:pos x="68" y="0"/>
                  </a:cxn>
                  <a:cxn ang="0">
                    <a:pos x="66" y="2"/>
                  </a:cxn>
                  <a:cxn ang="0">
                    <a:pos x="0" y="12"/>
                  </a:cxn>
                  <a:cxn ang="0">
                    <a:pos x="164" y="172"/>
                  </a:cxn>
                  <a:cxn ang="0">
                    <a:pos x="164" y="172"/>
                  </a:cxn>
                  <a:cxn ang="0">
                    <a:pos x="166" y="172"/>
                  </a:cxn>
                  <a:cxn ang="0">
                    <a:pos x="170" y="174"/>
                  </a:cxn>
                  <a:cxn ang="0">
                    <a:pos x="170" y="174"/>
                  </a:cxn>
                  <a:cxn ang="0">
                    <a:pos x="620" y="74"/>
                  </a:cxn>
                  <a:cxn ang="0">
                    <a:pos x="620" y="70"/>
                  </a:cxn>
                  <a:cxn ang="0">
                    <a:pos x="582" y="76"/>
                  </a:cxn>
                </a:cxnLst>
                <a:rect l="0" t="0" r="r" b="b"/>
                <a:pathLst>
                  <a:path w="620" h="174">
                    <a:moveTo>
                      <a:pt x="582" y="76"/>
                    </a:moveTo>
                    <a:lnTo>
                      <a:pt x="582" y="76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34" y="130"/>
                    </a:lnTo>
                    <a:lnTo>
                      <a:pt x="130" y="128"/>
                    </a:lnTo>
                    <a:lnTo>
                      <a:pt x="128" y="124"/>
                    </a:lnTo>
                    <a:lnTo>
                      <a:pt x="68" y="0"/>
                    </a:lnTo>
                    <a:lnTo>
                      <a:pt x="66" y="2"/>
                    </a:lnTo>
                    <a:lnTo>
                      <a:pt x="0" y="12"/>
                    </a:lnTo>
                    <a:lnTo>
                      <a:pt x="164" y="172"/>
                    </a:lnTo>
                    <a:lnTo>
                      <a:pt x="164" y="172"/>
                    </a:lnTo>
                    <a:lnTo>
                      <a:pt x="166" y="172"/>
                    </a:lnTo>
                    <a:lnTo>
                      <a:pt x="170" y="174"/>
                    </a:lnTo>
                    <a:lnTo>
                      <a:pt x="170" y="174"/>
                    </a:lnTo>
                    <a:lnTo>
                      <a:pt x="620" y="74"/>
                    </a:lnTo>
                    <a:lnTo>
                      <a:pt x="620" y="70"/>
                    </a:lnTo>
                    <a:lnTo>
                      <a:pt x="582" y="76"/>
                    </a:lnTo>
                    <a:close/>
                  </a:path>
                </a:pathLst>
              </a:custGeom>
              <a:solidFill>
                <a:srgbClr val="91C74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1345" y="2214"/>
                <a:ext cx="842" cy="284"/>
              </a:xfrm>
              <a:custGeom>
                <a:avLst/>
                <a:gdLst/>
                <a:ahLst/>
                <a:cxnLst>
                  <a:cxn ang="0">
                    <a:pos x="296" y="284"/>
                  </a:cxn>
                  <a:cxn ang="0">
                    <a:pos x="296" y="284"/>
                  </a:cxn>
                  <a:cxn ang="0">
                    <a:pos x="298" y="284"/>
                  </a:cxn>
                  <a:cxn ang="0">
                    <a:pos x="304" y="284"/>
                  </a:cxn>
                  <a:cxn ang="0">
                    <a:pos x="304" y="284"/>
                  </a:cxn>
                  <a:cxn ang="0">
                    <a:pos x="842" y="70"/>
                  </a:cxn>
                  <a:cxn ang="0">
                    <a:pos x="556" y="0"/>
                  </a:cxn>
                  <a:cxn ang="0">
                    <a:pos x="0" y="184"/>
                  </a:cxn>
                  <a:cxn ang="0">
                    <a:pos x="0" y="184"/>
                  </a:cxn>
                  <a:cxn ang="0">
                    <a:pos x="296" y="284"/>
                  </a:cxn>
                  <a:cxn ang="0">
                    <a:pos x="296" y="284"/>
                  </a:cxn>
                </a:cxnLst>
                <a:rect l="0" t="0" r="r" b="b"/>
                <a:pathLst>
                  <a:path w="842" h="284">
                    <a:moveTo>
                      <a:pt x="296" y="284"/>
                    </a:moveTo>
                    <a:lnTo>
                      <a:pt x="296" y="284"/>
                    </a:lnTo>
                    <a:lnTo>
                      <a:pt x="298" y="284"/>
                    </a:lnTo>
                    <a:lnTo>
                      <a:pt x="304" y="284"/>
                    </a:lnTo>
                    <a:lnTo>
                      <a:pt x="304" y="284"/>
                    </a:lnTo>
                    <a:lnTo>
                      <a:pt x="842" y="70"/>
                    </a:lnTo>
                    <a:lnTo>
                      <a:pt x="556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96" y="284"/>
                    </a:lnTo>
                    <a:lnTo>
                      <a:pt x="296" y="284"/>
                    </a:lnTo>
                    <a:close/>
                  </a:path>
                </a:pathLst>
              </a:custGeom>
              <a:solidFill>
                <a:srgbClr val="8BD3E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1639" y="2314"/>
                <a:ext cx="558" cy="318"/>
              </a:xfrm>
              <a:custGeom>
                <a:avLst/>
                <a:gdLst/>
                <a:ahLst/>
                <a:cxnLst>
                  <a:cxn ang="0">
                    <a:pos x="556" y="0"/>
                  </a:cxn>
                  <a:cxn ang="0">
                    <a:pos x="12" y="216"/>
                  </a:cxn>
                  <a:cxn ang="0">
                    <a:pos x="12" y="216"/>
                  </a:cxn>
                  <a:cxn ang="0">
                    <a:pos x="4" y="216"/>
                  </a:cxn>
                  <a:cxn ang="0">
                    <a:pos x="2" y="216"/>
                  </a:cxn>
                  <a:cxn ang="0">
                    <a:pos x="2" y="218"/>
                  </a:cxn>
                  <a:cxn ang="0">
                    <a:pos x="2" y="218"/>
                  </a:cxn>
                  <a:cxn ang="0">
                    <a:pos x="0" y="226"/>
                  </a:cxn>
                  <a:cxn ang="0">
                    <a:pos x="0" y="226"/>
                  </a:cxn>
                  <a:cxn ang="0">
                    <a:pos x="0" y="246"/>
                  </a:cxn>
                  <a:cxn ang="0">
                    <a:pos x="0" y="270"/>
                  </a:cxn>
                  <a:cxn ang="0">
                    <a:pos x="6" y="294"/>
                  </a:cxn>
                  <a:cxn ang="0">
                    <a:pos x="8" y="304"/>
                  </a:cxn>
                  <a:cxn ang="0">
                    <a:pos x="14" y="316"/>
                  </a:cxn>
                  <a:cxn ang="0">
                    <a:pos x="14" y="318"/>
                  </a:cxn>
                  <a:cxn ang="0">
                    <a:pos x="558" y="88"/>
                  </a:cxn>
                  <a:cxn ang="0">
                    <a:pos x="558" y="0"/>
                  </a:cxn>
                  <a:cxn ang="0">
                    <a:pos x="556" y="0"/>
                  </a:cxn>
                </a:cxnLst>
                <a:rect l="0" t="0" r="r" b="b"/>
                <a:pathLst>
                  <a:path w="558" h="318">
                    <a:moveTo>
                      <a:pt x="556" y="0"/>
                    </a:moveTo>
                    <a:lnTo>
                      <a:pt x="12" y="216"/>
                    </a:lnTo>
                    <a:lnTo>
                      <a:pt x="12" y="216"/>
                    </a:lnTo>
                    <a:lnTo>
                      <a:pt x="4" y="216"/>
                    </a:lnTo>
                    <a:lnTo>
                      <a:pt x="2" y="216"/>
                    </a:lnTo>
                    <a:lnTo>
                      <a:pt x="2" y="218"/>
                    </a:lnTo>
                    <a:lnTo>
                      <a:pt x="2" y="218"/>
                    </a:lnTo>
                    <a:lnTo>
                      <a:pt x="0" y="226"/>
                    </a:lnTo>
                    <a:lnTo>
                      <a:pt x="0" y="226"/>
                    </a:lnTo>
                    <a:lnTo>
                      <a:pt x="0" y="246"/>
                    </a:lnTo>
                    <a:lnTo>
                      <a:pt x="0" y="270"/>
                    </a:lnTo>
                    <a:lnTo>
                      <a:pt x="6" y="294"/>
                    </a:lnTo>
                    <a:lnTo>
                      <a:pt x="8" y="304"/>
                    </a:lnTo>
                    <a:lnTo>
                      <a:pt x="14" y="316"/>
                    </a:lnTo>
                    <a:lnTo>
                      <a:pt x="14" y="318"/>
                    </a:lnTo>
                    <a:lnTo>
                      <a:pt x="558" y="88"/>
                    </a:lnTo>
                    <a:lnTo>
                      <a:pt x="558" y="0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1397" y="2554"/>
                <a:ext cx="812" cy="148"/>
              </a:xfrm>
              <a:custGeom>
                <a:avLst/>
                <a:gdLst/>
                <a:ahLst/>
                <a:cxnLst>
                  <a:cxn ang="0">
                    <a:pos x="812" y="0"/>
                  </a:cxn>
                  <a:cxn ang="0">
                    <a:pos x="810" y="0"/>
                  </a:cxn>
                  <a:cxn ang="0">
                    <a:pos x="2" y="94"/>
                  </a:cxn>
                  <a:cxn ang="0">
                    <a:pos x="0" y="148"/>
                  </a:cxn>
                  <a:cxn ang="0">
                    <a:pos x="812" y="46"/>
                  </a:cxn>
                  <a:cxn ang="0">
                    <a:pos x="812" y="0"/>
                  </a:cxn>
                </a:cxnLst>
                <a:rect l="0" t="0" r="r" b="b"/>
                <a:pathLst>
                  <a:path w="812" h="148">
                    <a:moveTo>
                      <a:pt x="812" y="0"/>
                    </a:moveTo>
                    <a:lnTo>
                      <a:pt x="810" y="0"/>
                    </a:lnTo>
                    <a:lnTo>
                      <a:pt x="2" y="94"/>
                    </a:lnTo>
                    <a:lnTo>
                      <a:pt x="0" y="148"/>
                    </a:lnTo>
                    <a:lnTo>
                      <a:pt x="812" y="46"/>
                    </a:lnTo>
                    <a:lnTo>
                      <a:pt x="8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1303" y="2406"/>
                <a:ext cx="914" cy="246"/>
              </a:xfrm>
              <a:custGeom>
                <a:avLst/>
                <a:gdLst/>
                <a:ahLst/>
                <a:cxnLst>
                  <a:cxn ang="0">
                    <a:pos x="896" y="0"/>
                  </a:cxn>
                  <a:cxn ang="0">
                    <a:pos x="350" y="230"/>
                  </a:cxn>
                  <a:cxn ang="0">
                    <a:pos x="348" y="230"/>
                  </a:cxn>
                  <a:cxn ang="0">
                    <a:pos x="348" y="230"/>
                  </a:cxn>
                  <a:cxn ang="0">
                    <a:pos x="26" y="104"/>
                  </a:cxn>
                  <a:cxn ang="0">
                    <a:pos x="0" y="112"/>
                  </a:cxn>
                  <a:cxn ang="0">
                    <a:pos x="346" y="246"/>
                  </a:cxn>
                  <a:cxn ang="0">
                    <a:pos x="346" y="246"/>
                  </a:cxn>
                  <a:cxn ang="0">
                    <a:pos x="352" y="246"/>
                  </a:cxn>
                  <a:cxn ang="0">
                    <a:pos x="352" y="246"/>
                  </a:cxn>
                  <a:cxn ang="0">
                    <a:pos x="914" y="10"/>
                  </a:cxn>
                  <a:cxn ang="0">
                    <a:pos x="898" y="0"/>
                  </a:cxn>
                  <a:cxn ang="0">
                    <a:pos x="896" y="0"/>
                  </a:cxn>
                </a:cxnLst>
                <a:rect l="0" t="0" r="r" b="b"/>
                <a:pathLst>
                  <a:path w="914" h="246">
                    <a:moveTo>
                      <a:pt x="896" y="0"/>
                    </a:moveTo>
                    <a:lnTo>
                      <a:pt x="350" y="230"/>
                    </a:lnTo>
                    <a:lnTo>
                      <a:pt x="348" y="230"/>
                    </a:lnTo>
                    <a:lnTo>
                      <a:pt x="348" y="230"/>
                    </a:lnTo>
                    <a:lnTo>
                      <a:pt x="26" y="104"/>
                    </a:lnTo>
                    <a:lnTo>
                      <a:pt x="0" y="112"/>
                    </a:lnTo>
                    <a:lnTo>
                      <a:pt x="346" y="246"/>
                    </a:lnTo>
                    <a:lnTo>
                      <a:pt x="346" y="246"/>
                    </a:lnTo>
                    <a:lnTo>
                      <a:pt x="352" y="246"/>
                    </a:lnTo>
                    <a:lnTo>
                      <a:pt x="352" y="246"/>
                    </a:lnTo>
                    <a:lnTo>
                      <a:pt x="914" y="10"/>
                    </a:lnTo>
                    <a:lnTo>
                      <a:pt x="898" y="0"/>
                    </a:lnTo>
                    <a:lnTo>
                      <a:pt x="896" y="0"/>
                    </a:lnTo>
                    <a:close/>
                  </a:path>
                </a:pathLst>
              </a:custGeom>
              <a:solidFill>
                <a:srgbClr val="34B3D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1423" y="2652"/>
                <a:ext cx="746" cy="208"/>
              </a:xfrm>
              <a:custGeom>
                <a:avLst/>
                <a:gdLst/>
                <a:ahLst/>
                <a:cxnLst>
                  <a:cxn ang="0">
                    <a:pos x="4" y="206"/>
                  </a:cxn>
                  <a:cxn ang="0">
                    <a:pos x="4" y="208"/>
                  </a:cxn>
                  <a:cxn ang="0">
                    <a:pos x="746" y="34"/>
                  </a:cxn>
                  <a:cxn ang="0">
                    <a:pos x="746" y="0"/>
                  </a:cxn>
                  <a:cxn ang="0">
                    <a:pos x="744" y="0"/>
                  </a:cxn>
                  <a:cxn ang="0">
                    <a:pos x="530" y="28"/>
                  </a:cxn>
                  <a:cxn ang="0">
                    <a:pos x="530" y="28"/>
                  </a:cxn>
                  <a:cxn ang="0">
                    <a:pos x="2" y="144"/>
                  </a:cxn>
                  <a:cxn ang="0">
                    <a:pos x="2" y="144"/>
                  </a:cxn>
                  <a:cxn ang="0">
                    <a:pos x="2" y="144"/>
                  </a:cxn>
                  <a:cxn ang="0">
                    <a:pos x="0" y="150"/>
                  </a:cxn>
                  <a:cxn ang="0">
                    <a:pos x="0" y="150"/>
                  </a:cxn>
                  <a:cxn ang="0">
                    <a:pos x="0" y="160"/>
                  </a:cxn>
                  <a:cxn ang="0">
                    <a:pos x="0" y="174"/>
                  </a:cxn>
                  <a:cxn ang="0">
                    <a:pos x="0" y="190"/>
                  </a:cxn>
                  <a:cxn ang="0">
                    <a:pos x="4" y="206"/>
                  </a:cxn>
                  <a:cxn ang="0">
                    <a:pos x="4" y="206"/>
                  </a:cxn>
                </a:cxnLst>
                <a:rect l="0" t="0" r="r" b="b"/>
                <a:pathLst>
                  <a:path w="746" h="208">
                    <a:moveTo>
                      <a:pt x="4" y="206"/>
                    </a:moveTo>
                    <a:lnTo>
                      <a:pt x="4" y="208"/>
                    </a:lnTo>
                    <a:lnTo>
                      <a:pt x="746" y="34"/>
                    </a:lnTo>
                    <a:lnTo>
                      <a:pt x="746" y="0"/>
                    </a:lnTo>
                    <a:lnTo>
                      <a:pt x="744" y="0"/>
                    </a:lnTo>
                    <a:lnTo>
                      <a:pt x="530" y="28"/>
                    </a:lnTo>
                    <a:lnTo>
                      <a:pt x="530" y="28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0" y="174"/>
                    </a:lnTo>
                    <a:lnTo>
                      <a:pt x="0" y="190"/>
                    </a:lnTo>
                    <a:lnTo>
                      <a:pt x="4" y="206"/>
                    </a:lnTo>
                    <a:lnTo>
                      <a:pt x="4" y="20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1567" y="2784"/>
                <a:ext cx="584" cy="284"/>
              </a:xfrm>
              <a:custGeom>
                <a:avLst/>
                <a:gdLst/>
                <a:ahLst/>
                <a:cxnLst>
                  <a:cxn ang="0">
                    <a:pos x="6" y="282"/>
                  </a:cxn>
                  <a:cxn ang="0">
                    <a:pos x="6" y="284"/>
                  </a:cxn>
                  <a:cxn ang="0">
                    <a:pos x="582" y="76"/>
                  </a:cxn>
                  <a:cxn ang="0">
                    <a:pos x="584" y="0"/>
                  </a:cxn>
                  <a:cxn ang="0">
                    <a:pos x="582" y="0"/>
                  </a:cxn>
                  <a:cxn ang="0">
                    <a:pos x="582" y="0"/>
                  </a:cxn>
                  <a:cxn ang="0">
                    <a:pos x="20" y="190"/>
                  </a:cxn>
                  <a:cxn ang="0">
                    <a:pos x="20" y="190"/>
                  </a:cxn>
                  <a:cxn ang="0">
                    <a:pos x="16" y="192"/>
                  </a:cxn>
                  <a:cxn ang="0">
                    <a:pos x="12" y="192"/>
                  </a:cxn>
                  <a:cxn ang="0">
                    <a:pos x="6" y="190"/>
                  </a:cxn>
                  <a:cxn ang="0">
                    <a:pos x="4" y="188"/>
                  </a:cxn>
                  <a:cxn ang="0">
                    <a:pos x="4" y="192"/>
                  </a:cxn>
                  <a:cxn ang="0">
                    <a:pos x="4" y="192"/>
                  </a:cxn>
                  <a:cxn ang="0">
                    <a:pos x="2" y="198"/>
                  </a:cxn>
                  <a:cxn ang="0">
                    <a:pos x="2" y="198"/>
                  </a:cxn>
                  <a:cxn ang="0">
                    <a:pos x="0" y="228"/>
                  </a:cxn>
                  <a:cxn ang="0">
                    <a:pos x="2" y="252"/>
                  </a:cxn>
                  <a:cxn ang="0">
                    <a:pos x="4" y="272"/>
                  </a:cxn>
                  <a:cxn ang="0">
                    <a:pos x="6" y="282"/>
                  </a:cxn>
                  <a:cxn ang="0">
                    <a:pos x="6" y="282"/>
                  </a:cxn>
                </a:cxnLst>
                <a:rect l="0" t="0" r="r" b="b"/>
                <a:pathLst>
                  <a:path w="584" h="284">
                    <a:moveTo>
                      <a:pt x="6" y="282"/>
                    </a:moveTo>
                    <a:lnTo>
                      <a:pt x="6" y="284"/>
                    </a:lnTo>
                    <a:lnTo>
                      <a:pt x="582" y="76"/>
                    </a:lnTo>
                    <a:lnTo>
                      <a:pt x="584" y="0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20" y="190"/>
                    </a:lnTo>
                    <a:lnTo>
                      <a:pt x="20" y="190"/>
                    </a:lnTo>
                    <a:lnTo>
                      <a:pt x="16" y="192"/>
                    </a:lnTo>
                    <a:lnTo>
                      <a:pt x="12" y="192"/>
                    </a:lnTo>
                    <a:lnTo>
                      <a:pt x="6" y="190"/>
                    </a:lnTo>
                    <a:lnTo>
                      <a:pt x="4" y="188"/>
                    </a:lnTo>
                    <a:lnTo>
                      <a:pt x="4" y="192"/>
                    </a:lnTo>
                    <a:lnTo>
                      <a:pt x="4" y="192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228"/>
                    </a:lnTo>
                    <a:lnTo>
                      <a:pt x="2" y="252"/>
                    </a:lnTo>
                    <a:lnTo>
                      <a:pt x="4" y="272"/>
                    </a:lnTo>
                    <a:lnTo>
                      <a:pt x="6" y="282"/>
                    </a:lnTo>
                    <a:lnTo>
                      <a:pt x="6" y="28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1361" y="2554"/>
                <a:ext cx="126" cy="60"/>
              </a:xfrm>
              <a:custGeom>
                <a:avLst/>
                <a:gdLst/>
                <a:ahLst/>
                <a:cxnLst>
                  <a:cxn ang="0">
                    <a:pos x="30" y="58"/>
                  </a:cxn>
                  <a:cxn ang="0">
                    <a:pos x="30" y="58"/>
                  </a:cxn>
                  <a:cxn ang="0">
                    <a:pos x="28" y="58"/>
                  </a:cxn>
                  <a:cxn ang="0">
                    <a:pos x="28" y="58"/>
                  </a:cxn>
                  <a:cxn ang="0">
                    <a:pos x="30" y="58"/>
                  </a:cxn>
                  <a:cxn ang="0">
                    <a:pos x="30" y="60"/>
                  </a:cxn>
                  <a:cxn ang="0">
                    <a:pos x="126" y="48"/>
                  </a:cxn>
                  <a:cxn ang="0">
                    <a:pos x="0" y="0"/>
                  </a:cxn>
                  <a:cxn ang="0">
                    <a:pos x="30" y="58"/>
                  </a:cxn>
                </a:cxnLst>
                <a:rect l="0" t="0" r="r" b="b"/>
                <a:pathLst>
                  <a:path w="126" h="60">
                    <a:moveTo>
                      <a:pt x="30" y="58"/>
                    </a:moveTo>
                    <a:lnTo>
                      <a:pt x="30" y="58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30" y="58"/>
                    </a:lnTo>
                    <a:lnTo>
                      <a:pt x="30" y="60"/>
                    </a:lnTo>
                    <a:lnTo>
                      <a:pt x="126" y="48"/>
                    </a:lnTo>
                    <a:lnTo>
                      <a:pt x="0" y="0"/>
                    </a:lnTo>
                    <a:lnTo>
                      <a:pt x="30" y="58"/>
                    </a:lnTo>
                    <a:close/>
                  </a:path>
                </a:pathLst>
              </a:custGeom>
              <a:solidFill>
                <a:srgbClr val="7A54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1211" y="2712"/>
                <a:ext cx="94" cy="68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94" y="68"/>
                  </a:cxn>
                  <a:cxn ang="0">
                    <a:pos x="0" y="6"/>
                  </a:cxn>
                  <a:cxn ang="0">
                    <a:pos x="22" y="0"/>
                  </a:cxn>
                </a:cxnLst>
                <a:rect l="0" t="0" r="r" b="b"/>
                <a:pathLst>
                  <a:path w="94" h="68">
                    <a:moveTo>
                      <a:pt x="22" y="0"/>
                    </a:moveTo>
                    <a:lnTo>
                      <a:pt x="94" y="68"/>
                    </a:lnTo>
                    <a:lnTo>
                      <a:pt x="0" y="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9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1249" y="2388"/>
                <a:ext cx="400" cy="24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2" y="12"/>
                  </a:cxn>
                  <a:cxn ang="0">
                    <a:pos x="0" y="32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2" y="62"/>
                  </a:cxn>
                  <a:cxn ang="0">
                    <a:pos x="4" y="76"/>
                  </a:cxn>
                  <a:cxn ang="0">
                    <a:pos x="8" y="86"/>
                  </a:cxn>
                  <a:cxn ang="0">
                    <a:pos x="12" y="90"/>
                  </a:cxn>
                  <a:cxn ang="0">
                    <a:pos x="12" y="90"/>
                  </a:cxn>
                  <a:cxn ang="0">
                    <a:pos x="394" y="242"/>
                  </a:cxn>
                  <a:cxn ang="0">
                    <a:pos x="400" y="242"/>
                  </a:cxn>
                  <a:cxn ang="0">
                    <a:pos x="398" y="238"/>
                  </a:cxn>
                  <a:cxn ang="0">
                    <a:pos x="398" y="238"/>
                  </a:cxn>
                  <a:cxn ang="0">
                    <a:pos x="392" y="222"/>
                  </a:cxn>
                  <a:cxn ang="0">
                    <a:pos x="388" y="206"/>
                  </a:cxn>
                  <a:cxn ang="0">
                    <a:pos x="386" y="190"/>
                  </a:cxn>
                  <a:cxn ang="0">
                    <a:pos x="386" y="174"/>
                  </a:cxn>
                  <a:cxn ang="0">
                    <a:pos x="388" y="148"/>
                  </a:cxn>
                  <a:cxn ang="0">
                    <a:pos x="390" y="130"/>
                  </a:cxn>
                  <a:cxn ang="0">
                    <a:pos x="390" y="128"/>
                  </a:cxn>
                  <a:cxn ang="0">
                    <a:pos x="6" y="0"/>
                  </a:cxn>
                  <a:cxn ang="0">
                    <a:pos x="4" y="0"/>
                  </a:cxn>
                </a:cxnLst>
                <a:rect l="0" t="0" r="r" b="b"/>
                <a:pathLst>
                  <a:path w="400" h="242">
                    <a:moveTo>
                      <a:pt x="4" y="0"/>
                    </a:moveTo>
                    <a:lnTo>
                      <a:pt x="4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0" y="3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62"/>
                    </a:lnTo>
                    <a:lnTo>
                      <a:pt x="4" y="76"/>
                    </a:lnTo>
                    <a:lnTo>
                      <a:pt x="8" y="86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394" y="242"/>
                    </a:lnTo>
                    <a:lnTo>
                      <a:pt x="400" y="242"/>
                    </a:lnTo>
                    <a:lnTo>
                      <a:pt x="398" y="238"/>
                    </a:lnTo>
                    <a:lnTo>
                      <a:pt x="398" y="238"/>
                    </a:lnTo>
                    <a:lnTo>
                      <a:pt x="392" y="222"/>
                    </a:lnTo>
                    <a:lnTo>
                      <a:pt x="388" y="206"/>
                    </a:lnTo>
                    <a:lnTo>
                      <a:pt x="386" y="190"/>
                    </a:lnTo>
                    <a:lnTo>
                      <a:pt x="386" y="174"/>
                    </a:lnTo>
                    <a:lnTo>
                      <a:pt x="388" y="148"/>
                    </a:lnTo>
                    <a:lnTo>
                      <a:pt x="390" y="130"/>
                    </a:lnTo>
                    <a:lnTo>
                      <a:pt x="390" y="128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1273" y="2198"/>
                <a:ext cx="610" cy="19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0" y="174"/>
                  </a:cxn>
                  <a:cxn ang="0">
                    <a:pos x="564" y="0"/>
                  </a:cxn>
                  <a:cxn ang="0">
                    <a:pos x="610" y="10"/>
                  </a:cxn>
                  <a:cxn ang="0">
                    <a:pos x="54" y="194"/>
                  </a:cxn>
                  <a:cxn ang="0">
                    <a:pos x="0" y="174"/>
                  </a:cxn>
                </a:cxnLst>
                <a:rect l="0" t="0" r="r" b="b"/>
                <a:pathLst>
                  <a:path w="610" h="194">
                    <a:moveTo>
                      <a:pt x="0" y="174"/>
                    </a:moveTo>
                    <a:lnTo>
                      <a:pt x="0" y="174"/>
                    </a:lnTo>
                    <a:lnTo>
                      <a:pt x="564" y="0"/>
                    </a:lnTo>
                    <a:lnTo>
                      <a:pt x="610" y="10"/>
                    </a:lnTo>
                    <a:lnTo>
                      <a:pt x="54" y="194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F7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1221" y="2562"/>
                <a:ext cx="94" cy="52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76" y="0"/>
                  </a:cxn>
                  <a:cxn ang="0">
                    <a:pos x="94" y="44"/>
                  </a:cxn>
                  <a:cxn ang="0">
                    <a:pos x="40" y="52"/>
                  </a:cxn>
                  <a:cxn ang="0">
                    <a:pos x="0" y="14"/>
                  </a:cxn>
                </a:cxnLst>
                <a:rect l="0" t="0" r="r" b="b"/>
                <a:pathLst>
                  <a:path w="94" h="52">
                    <a:moveTo>
                      <a:pt x="0" y="14"/>
                    </a:moveTo>
                    <a:lnTo>
                      <a:pt x="76" y="0"/>
                    </a:lnTo>
                    <a:lnTo>
                      <a:pt x="94" y="44"/>
                    </a:lnTo>
                    <a:lnTo>
                      <a:pt x="40" y="5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33A02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1263" y="2608"/>
                <a:ext cx="112" cy="11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52" y="2"/>
                  </a:cxn>
                  <a:cxn ang="0">
                    <a:pos x="0" y="10"/>
                  </a:cxn>
                  <a:cxn ang="0">
                    <a:pos x="112" y="118"/>
                  </a:cxn>
                  <a:cxn ang="0">
                    <a:pos x="54" y="0"/>
                  </a:cxn>
                </a:cxnLst>
                <a:rect l="0" t="0" r="r" b="b"/>
                <a:pathLst>
                  <a:path w="112" h="118">
                    <a:moveTo>
                      <a:pt x="54" y="0"/>
                    </a:moveTo>
                    <a:lnTo>
                      <a:pt x="52" y="2"/>
                    </a:lnTo>
                    <a:lnTo>
                      <a:pt x="0" y="10"/>
                    </a:lnTo>
                    <a:lnTo>
                      <a:pt x="112" y="118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BFE34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1387" y="2690"/>
                <a:ext cx="396" cy="7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8" y="76"/>
                  </a:cxn>
                  <a:cxn ang="0">
                    <a:pos x="28" y="76"/>
                  </a:cxn>
                  <a:cxn ang="0">
                    <a:pos x="32" y="78"/>
                  </a:cxn>
                  <a:cxn ang="0">
                    <a:pos x="36" y="78"/>
                  </a:cxn>
                  <a:cxn ang="0">
                    <a:pos x="36" y="78"/>
                  </a:cxn>
                  <a:cxn ang="0">
                    <a:pos x="396" y="0"/>
                  </a:cxn>
                  <a:cxn ang="0">
                    <a:pos x="396" y="0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6" h="78">
                    <a:moveTo>
                      <a:pt x="0" y="48"/>
                    </a:moveTo>
                    <a:lnTo>
                      <a:pt x="28" y="76"/>
                    </a:lnTo>
                    <a:lnTo>
                      <a:pt x="28" y="76"/>
                    </a:lnTo>
                    <a:lnTo>
                      <a:pt x="32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BFE34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1625" y="2732"/>
                <a:ext cx="528" cy="136"/>
              </a:xfrm>
              <a:custGeom>
                <a:avLst/>
                <a:gdLst/>
                <a:ahLst/>
                <a:cxnLst>
                  <a:cxn ang="0">
                    <a:pos x="208" y="128"/>
                  </a:cxn>
                  <a:cxn ang="0">
                    <a:pos x="208" y="128"/>
                  </a:cxn>
                  <a:cxn ang="0">
                    <a:pos x="528" y="18"/>
                  </a:cxn>
                  <a:cxn ang="0">
                    <a:pos x="488" y="0"/>
                  </a:cxn>
                  <a:cxn ang="0">
                    <a:pos x="488" y="0"/>
                  </a:cxn>
                  <a:cxn ang="0">
                    <a:pos x="0" y="116"/>
                  </a:cxn>
                  <a:cxn ang="0">
                    <a:pos x="0" y="116"/>
                  </a:cxn>
                  <a:cxn ang="0">
                    <a:pos x="26" y="118"/>
                  </a:cxn>
                  <a:cxn ang="0">
                    <a:pos x="48" y="122"/>
                  </a:cxn>
                  <a:cxn ang="0">
                    <a:pos x="92" y="132"/>
                  </a:cxn>
                  <a:cxn ang="0">
                    <a:pos x="116" y="136"/>
                  </a:cxn>
                  <a:cxn ang="0">
                    <a:pos x="144" y="136"/>
                  </a:cxn>
                  <a:cxn ang="0">
                    <a:pos x="174" y="134"/>
                  </a:cxn>
                  <a:cxn ang="0">
                    <a:pos x="208" y="128"/>
                  </a:cxn>
                  <a:cxn ang="0">
                    <a:pos x="208" y="128"/>
                  </a:cxn>
                </a:cxnLst>
                <a:rect l="0" t="0" r="r" b="b"/>
                <a:pathLst>
                  <a:path w="528" h="136">
                    <a:moveTo>
                      <a:pt x="208" y="128"/>
                    </a:moveTo>
                    <a:lnTo>
                      <a:pt x="208" y="128"/>
                    </a:lnTo>
                    <a:lnTo>
                      <a:pt x="528" y="18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6" y="118"/>
                    </a:lnTo>
                    <a:lnTo>
                      <a:pt x="48" y="122"/>
                    </a:lnTo>
                    <a:lnTo>
                      <a:pt x="92" y="132"/>
                    </a:lnTo>
                    <a:lnTo>
                      <a:pt x="116" y="136"/>
                    </a:lnTo>
                    <a:lnTo>
                      <a:pt x="144" y="136"/>
                    </a:lnTo>
                    <a:lnTo>
                      <a:pt x="174" y="134"/>
                    </a:lnTo>
                    <a:lnTo>
                      <a:pt x="208" y="128"/>
                    </a:lnTo>
                    <a:lnTo>
                      <a:pt x="208" y="128"/>
                    </a:lnTo>
                    <a:close/>
                  </a:path>
                </a:pathLst>
              </a:custGeom>
              <a:solidFill>
                <a:srgbClr val="D9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1925" y="2460"/>
                <a:ext cx="288" cy="92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218" y="0"/>
                  </a:cxn>
                  <a:cxn ang="0">
                    <a:pos x="0" y="92"/>
                  </a:cxn>
                  <a:cxn ang="0">
                    <a:pos x="288" y="58"/>
                  </a:cxn>
                  <a:cxn ang="0">
                    <a:pos x="220" y="0"/>
                  </a:cxn>
                </a:cxnLst>
                <a:rect l="0" t="0" r="r" b="b"/>
                <a:pathLst>
                  <a:path w="288" h="92">
                    <a:moveTo>
                      <a:pt x="220" y="0"/>
                    </a:moveTo>
                    <a:lnTo>
                      <a:pt x="218" y="0"/>
                    </a:lnTo>
                    <a:lnTo>
                      <a:pt x="0" y="92"/>
                    </a:lnTo>
                    <a:lnTo>
                      <a:pt x="288" y="58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7A54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51" name="Freeform 39"/>
              <p:cNvSpPr>
                <a:spLocks noEditPoints="1"/>
              </p:cNvSpPr>
              <p:nvPr/>
            </p:nvSpPr>
            <p:spPr bwMode="auto">
              <a:xfrm>
                <a:off x="1161" y="2180"/>
                <a:ext cx="1080" cy="932"/>
              </a:xfrm>
              <a:custGeom>
                <a:avLst/>
                <a:gdLst/>
                <a:ahLst/>
                <a:cxnLst>
                  <a:cxn ang="0">
                    <a:pos x="488" y="488"/>
                  </a:cxn>
                  <a:cxn ang="0">
                    <a:pos x="1064" y="440"/>
                  </a:cxn>
                  <a:cxn ang="0">
                    <a:pos x="230" y="528"/>
                  </a:cxn>
                  <a:cxn ang="0">
                    <a:pos x="1006" y="504"/>
                  </a:cxn>
                  <a:cxn ang="0">
                    <a:pos x="792" y="490"/>
                  </a:cxn>
                  <a:cxn ang="0">
                    <a:pos x="260" y="702"/>
                  </a:cxn>
                  <a:cxn ang="0">
                    <a:pos x="266" y="686"/>
                  </a:cxn>
                  <a:cxn ang="0">
                    <a:pos x="1004" y="578"/>
                  </a:cxn>
                  <a:cxn ang="0">
                    <a:pos x="1004" y="578"/>
                  </a:cxn>
                  <a:cxn ang="0">
                    <a:pos x="408" y="848"/>
                  </a:cxn>
                  <a:cxn ang="0">
                    <a:pos x="988" y="592"/>
                  </a:cxn>
                  <a:cxn ang="0">
                    <a:pos x="402" y="866"/>
                  </a:cxn>
                  <a:cxn ang="0">
                    <a:pos x="176" y="642"/>
                  </a:cxn>
                  <a:cxn ang="0">
                    <a:pos x="284" y="712"/>
                  </a:cxn>
                  <a:cxn ang="0">
                    <a:pos x="16" y="640"/>
                  </a:cxn>
                  <a:cxn ang="0">
                    <a:pos x="18" y="534"/>
                  </a:cxn>
                  <a:cxn ang="0">
                    <a:pos x="32" y="544"/>
                  </a:cxn>
                  <a:cxn ang="0">
                    <a:pos x="28" y="636"/>
                  </a:cxn>
                  <a:cxn ang="0">
                    <a:pos x="992" y="688"/>
                  </a:cxn>
                  <a:cxn ang="0">
                    <a:pos x="252" y="598"/>
                  </a:cxn>
                  <a:cxn ang="0">
                    <a:pos x="708" y="500"/>
                  </a:cxn>
                  <a:cxn ang="0">
                    <a:pos x="258" y="618"/>
                  </a:cxn>
                  <a:cxn ang="0">
                    <a:pos x="48" y="436"/>
                  </a:cxn>
                  <a:cxn ang="0">
                    <a:pos x="32" y="410"/>
                  </a:cxn>
                  <a:cxn ang="0">
                    <a:pos x="52" y="402"/>
                  </a:cxn>
                  <a:cxn ang="0">
                    <a:pos x="44" y="472"/>
                  </a:cxn>
                  <a:cxn ang="0">
                    <a:pos x="34" y="464"/>
                  </a:cxn>
                  <a:cxn ang="0">
                    <a:pos x="76" y="202"/>
                  </a:cxn>
                  <a:cxn ang="0">
                    <a:pos x="142" y="218"/>
                  </a:cxn>
                  <a:cxn ang="0">
                    <a:pos x="84" y="220"/>
                  </a:cxn>
                  <a:cxn ang="0">
                    <a:pos x="136" y="334"/>
                  </a:cxn>
                  <a:cxn ang="0">
                    <a:pos x="72" y="238"/>
                  </a:cxn>
                  <a:cxn ang="0">
                    <a:pos x="156" y="222"/>
                  </a:cxn>
                  <a:cxn ang="0">
                    <a:pos x="494" y="450"/>
                  </a:cxn>
                  <a:cxn ang="0">
                    <a:pos x="488" y="340"/>
                  </a:cxn>
                  <a:cxn ang="0">
                    <a:pos x="142" y="226"/>
                  </a:cxn>
                  <a:cxn ang="0">
                    <a:pos x="484" y="448"/>
                  </a:cxn>
                  <a:cxn ang="0">
                    <a:pos x="90" y="240"/>
                  </a:cxn>
                  <a:cxn ang="0">
                    <a:pos x="190" y="372"/>
                  </a:cxn>
                  <a:cxn ang="0">
                    <a:pos x="224" y="444"/>
                  </a:cxn>
                  <a:cxn ang="0">
                    <a:pos x="214" y="452"/>
                  </a:cxn>
                  <a:cxn ang="0">
                    <a:pos x="230" y="510"/>
                  </a:cxn>
                  <a:cxn ang="0">
                    <a:pos x="490" y="458"/>
                  </a:cxn>
                  <a:cxn ang="0">
                    <a:pos x="492" y="472"/>
                  </a:cxn>
                  <a:cxn ang="0">
                    <a:pos x="1080" y="354"/>
                  </a:cxn>
                  <a:cxn ang="0">
                    <a:pos x="1066" y="244"/>
                  </a:cxn>
                  <a:cxn ang="0">
                    <a:pos x="1052" y="218"/>
                  </a:cxn>
                  <a:cxn ang="0">
                    <a:pos x="1066" y="100"/>
                  </a:cxn>
                  <a:cxn ang="0">
                    <a:pos x="76" y="178"/>
                  </a:cxn>
                  <a:cxn ang="0">
                    <a:pos x="56" y="258"/>
                  </a:cxn>
                  <a:cxn ang="0">
                    <a:pos x="120" y="360"/>
                  </a:cxn>
                  <a:cxn ang="0">
                    <a:pos x="14" y="432"/>
                  </a:cxn>
                  <a:cxn ang="0">
                    <a:pos x="14" y="518"/>
                  </a:cxn>
                  <a:cxn ang="0">
                    <a:pos x="0" y="642"/>
                  </a:cxn>
                  <a:cxn ang="0">
                    <a:pos x="406" y="932"/>
                  </a:cxn>
                  <a:cxn ang="0">
                    <a:pos x="1018" y="688"/>
                  </a:cxn>
                  <a:cxn ang="0">
                    <a:pos x="1004" y="598"/>
                  </a:cxn>
                  <a:cxn ang="0">
                    <a:pos x="978" y="548"/>
                  </a:cxn>
                  <a:cxn ang="0">
                    <a:pos x="1030" y="502"/>
                  </a:cxn>
                  <a:cxn ang="0">
                    <a:pos x="1078" y="448"/>
                  </a:cxn>
                  <a:cxn ang="0">
                    <a:pos x="1062" y="362"/>
                  </a:cxn>
                </a:cxnLst>
                <a:rect l="0" t="0" r="r" b="b"/>
                <a:pathLst>
                  <a:path w="1080" h="932">
                    <a:moveTo>
                      <a:pt x="1046" y="418"/>
                    </a:moveTo>
                    <a:lnTo>
                      <a:pt x="1046" y="418"/>
                    </a:lnTo>
                    <a:lnTo>
                      <a:pt x="238" y="520"/>
                    </a:lnTo>
                    <a:lnTo>
                      <a:pt x="240" y="458"/>
                    </a:lnTo>
                    <a:lnTo>
                      <a:pt x="372" y="442"/>
                    </a:lnTo>
                    <a:lnTo>
                      <a:pt x="372" y="442"/>
                    </a:lnTo>
                    <a:lnTo>
                      <a:pt x="482" y="486"/>
                    </a:lnTo>
                    <a:lnTo>
                      <a:pt x="482" y="486"/>
                    </a:lnTo>
                    <a:lnTo>
                      <a:pt x="488" y="488"/>
                    </a:lnTo>
                    <a:lnTo>
                      <a:pt x="492" y="488"/>
                    </a:lnTo>
                    <a:lnTo>
                      <a:pt x="498" y="486"/>
                    </a:lnTo>
                    <a:lnTo>
                      <a:pt x="498" y="486"/>
                    </a:lnTo>
                    <a:lnTo>
                      <a:pt x="688" y="406"/>
                    </a:lnTo>
                    <a:lnTo>
                      <a:pt x="1046" y="364"/>
                    </a:lnTo>
                    <a:lnTo>
                      <a:pt x="1046" y="418"/>
                    </a:lnTo>
                    <a:close/>
                    <a:moveTo>
                      <a:pt x="1064" y="438"/>
                    </a:moveTo>
                    <a:lnTo>
                      <a:pt x="1064" y="438"/>
                    </a:lnTo>
                    <a:lnTo>
                      <a:pt x="1064" y="440"/>
                    </a:lnTo>
                    <a:lnTo>
                      <a:pt x="1064" y="440"/>
                    </a:lnTo>
                    <a:lnTo>
                      <a:pt x="228" y="544"/>
                    </a:lnTo>
                    <a:lnTo>
                      <a:pt x="228" y="544"/>
                    </a:lnTo>
                    <a:lnTo>
                      <a:pt x="132" y="350"/>
                    </a:lnTo>
                    <a:lnTo>
                      <a:pt x="132" y="350"/>
                    </a:lnTo>
                    <a:lnTo>
                      <a:pt x="142" y="354"/>
                    </a:lnTo>
                    <a:lnTo>
                      <a:pt x="228" y="526"/>
                    </a:lnTo>
                    <a:lnTo>
                      <a:pt x="228" y="526"/>
                    </a:lnTo>
                    <a:lnTo>
                      <a:pt x="230" y="528"/>
                    </a:lnTo>
                    <a:lnTo>
                      <a:pt x="232" y="528"/>
                    </a:lnTo>
                    <a:lnTo>
                      <a:pt x="1046" y="426"/>
                    </a:lnTo>
                    <a:lnTo>
                      <a:pt x="1046" y="426"/>
                    </a:lnTo>
                    <a:lnTo>
                      <a:pt x="1050" y="430"/>
                    </a:lnTo>
                    <a:lnTo>
                      <a:pt x="1050" y="430"/>
                    </a:lnTo>
                    <a:lnTo>
                      <a:pt x="1064" y="438"/>
                    </a:lnTo>
                    <a:lnTo>
                      <a:pt x="1064" y="438"/>
                    </a:lnTo>
                    <a:close/>
                    <a:moveTo>
                      <a:pt x="1006" y="504"/>
                    </a:moveTo>
                    <a:lnTo>
                      <a:pt x="1006" y="504"/>
                    </a:lnTo>
                    <a:lnTo>
                      <a:pt x="268" y="678"/>
                    </a:lnTo>
                    <a:lnTo>
                      <a:pt x="268" y="678"/>
                    </a:lnTo>
                    <a:lnTo>
                      <a:pt x="264" y="664"/>
                    </a:lnTo>
                    <a:lnTo>
                      <a:pt x="264" y="652"/>
                    </a:lnTo>
                    <a:lnTo>
                      <a:pt x="264" y="630"/>
                    </a:lnTo>
                    <a:lnTo>
                      <a:pt x="266" y="614"/>
                    </a:lnTo>
                    <a:lnTo>
                      <a:pt x="268" y="606"/>
                    </a:lnTo>
                    <a:lnTo>
                      <a:pt x="268" y="606"/>
                    </a:lnTo>
                    <a:lnTo>
                      <a:pt x="792" y="490"/>
                    </a:lnTo>
                    <a:lnTo>
                      <a:pt x="792" y="490"/>
                    </a:lnTo>
                    <a:lnTo>
                      <a:pt x="1006" y="464"/>
                    </a:lnTo>
                    <a:lnTo>
                      <a:pt x="1006" y="464"/>
                    </a:lnTo>
                    <a:lnTo>
                      <a:pt x="1006" y="504"/>
                    </a:lnTo>
                    <a:lnTo>
                      <a:pt x="1006" y="504"/>
                    </a:lnTo>
                    <a:close/>
                    <a:moveTo>
                      <a:pt x="1020" y="522"/>
                    </a:moveTo>
                    <a:lnTo>
                      <a:pt x="1020" y="522"/>
                    </a:lnTo>
                    <a:lnTo>
                      <a:pt x="260" y="702"/>
                    </a:lnTo>
                    <a:lnTo>
                      <a:pt x="260" y="702"/>
                    </a:lnTo>
                    <a:lnTo>
                      <a:pt x="258" y="702"/>
                    </a:lnTo>
                    <a:lnTo>
                      <a:pt x="258" y="702"/>
                    </a:lnTo>
                    <a:lnTo>
                      <a:pt x="88" y="532"/>
                    </a:lnTo>
                    <a:lnTo>
                      <a:pt x="100" y="532"/>
                    </a:lnTo>
                    <a:lnTo>
                      <a:pt x="100" y="530"/>
                    </a:lnTo>
                    <a:lnTo>
                      <a:pt x="100" y="530"/>
                    </a:lnTo>
                    <a:lnTo>
                      <a:pt x="262" y="686"/>
                    </a:lnTo>
                    <a:lnTo>
                      <a:pt x="262" y="686"/>
                    </a:lnTo>
                    <a:lnTo>
                      <a:pt x="266" y="686"/>
                    </a:lnTo>
                    <a:lnTo>
                      <a:pt x="1010" y="512"/>
                    </a:lnTo>
                    <a:lnTo>
                      <a:pt x="1010" y="512"/>
                    </a:lnTo>
                    <a:lnTo>
                      <a:pt x="1012" y="512"/>
                    </a:lnTo>
                    <a:lnTo>
                      <a:pt x="1012" y="512"/>
                    </a:lnTo>
                    <a:lnTo>
                      <a:pt x="1020" y="516"/>
                    </a:lnTo>
                    <a:lnTo>
                      <a:pt x="1020" y="516"/>
                    </a:lnTo>
                    <a:lnTo>
                      <a:pt x="1020" y="522"/>
                    </a:lnTo>
                    <a:lnTo>
                      <a:pt x="1020" y="522"/>
                    </a:lnTo>
                    <a:close/>
                    <a:moveTo>
                      <a:pt x="1004" y="578"/>
                    </a:moveTo>
                    <a:lnTo>
                      <a:pt x="424" y="774"/>
                    </a:lnTo>
                    <a:lnTo>
                      <a:pt x="424" y="774"/>
                    </a:lnTo>
                    <a:lnTo>
                      <a:pt x="420" y="774"/>
                    </a:lnTo>
                    <a:lnTo>
                      <a:pt x="416" y="774"/>
                    </a:lnTo>
                    <a:lnTo>
                      <a:pt x="296" y="710"/>
                    </a:lnTo>
                    <a:lnTo>
                      <a:pt x="296" y="710"/>
                    </a:lnTo>
                    <a:lnTo>
                      <a:pt x="952" y="554"/>
                    </a:lnTo>
                    <a:lnTo>
                      <a:pt x="952" y="554"/>
                    </a:lnTo>
                    <a:lnTo>
                      <a:pt x="1004" y="578"/>
                    </a:lnTo>
                    <a:lnTo>
                      <a:pt x="1004" y="578"/>
                    </a:lnTo>
                    <a:close/>
                    <a:moveTo>
                      <a:pt x="988" y="594"/>
                    </a:moveTo>
                    <a:lnTo>
                      <a:pt x="988" y="594"/>
                    </a:lnTo>
                    <a:lnTo>
                      <a:pt x="988" y="678"/>
                    </a:lnTo>
                    <a:lnTo>
                      <a:pt x="988" y="678"/>
                    </a:lnTo>
                    <a:lnTo>
                      <a:pt x="414" y="886"/>
                    </a:lnTo>
                    <a:lnTo>
                      <a:pt x="414" y="886"/>
                    </a:lnTo>
                    <a:lnTo>
                      <a:pt x="410" y="872"/>
                    </a:lnTo>
                    <a:lnTo>
                      <a:pt x="408" y="848"/>
                    </a:lnTo>
                    <a:lnTo>
                      <a:pt x="408" y="818"/>
                    </a:lnTo>
                    <a:lnTo>
                      <a:pt x="410" y="800"/>
                    </a:lnTo>
                    <a:lnTo>
                      <a:pt x="414" y="782"/>
                    </a:lnTo>
                    <a:lnTo>
                      <a:pt x="414" y="782"/>
                    </a:lnTo>
                    <a:lnTo>
                      <a:pt x="420" y="782"/>
                    </a:lnTo>
                    <a:lnTo>
                      <a:pt x="424" y="782"/>
                    </a:lnTo>
                    <a:lnTo>
                      <a:pt x="428" y="782"/>
                    </a:lnTo>
                    <a:lnTo>
                      <a:pt x="428" y="782"/>
                    </a:lnTo>
                    <a:lnTo>
                      <a:pt x="988" y="592"/>
                    </a:lnTo>
                    <a:lnTo>
                      <a:pt x="988" y="592"/>
                    </a:lnTo>
                    <a:lnTo>
                      <a:pt x="988" y="594"/>
                    </a:lnTo>
                    <a:lnTo>
                      <a:pt x="988" y="594"/>
                    </a:lnTo>
                    <a:close/>
                    <a:moveTo>
                      <a:pt x="284" y="712"/>
                    </a:moveTo>
                    <a:lnTo>
                      <a:pt x="406" y="778"/>
                    </a:lnTo>
                    <a:lnTo>
                      <a:pt x="406" y="778"/>
                    </a:lnTo>
                    <a:lnTo>
                      <a:pt x="400" y="812"/>
                    </a:lnTo>
                    <a:lnTo>
                      <a:pt x="400" y="842"/>
                    </a:lnTo>
                    <a:lnTo>
                      <a:pt x="402" y="866"/>
                    </a:lnTo>
                    <a:lnTo>
                      <a:pt x="404" y="882"/>
                    </a:lnTo>
                    <a:lnTo>
                      <a:pt x="404" y="882"/>
                    </a:lnTo>
                    <a:lnTo>
                      <a:pt x="36" y="632"/>
                    </a:lnTo>
                    <a:lnTo>
                      <a:pt x="36" y="632"/>
                    </a:lnTo>
                    <a:lnTo>
                      <a:pt x="34" y="630"/>
                    </a:lnTo>
                    <a:lnTo>
                      <a:pt x="34" y="630"/>
                    </a:lnTo>
                    <a:lnTo>
                      <a:pt x="34" y="552"/>
                    </a:lnTo>
                    <a:lnTo>
                      <a:pt x="34" y="552"/>
                    </a:lnTo>
                    <a:lnTo>
                      <a:pt x="176" y="642"/>
                    </a:lnTo>
                    <a:lnTo>
                      <a:pt x="176" y="642"/>
                    </a:lnTo>
                    <a:lnTo>
                      <a:pt x="248" y="712"/>
                    </a:lnTo>
                    <a:lnTo>
                      <a:pt x="248" y="712"/>
                    </a:lnTo>
                    <a:lnTo>
                      <a:pt x="252" y="716"/>
                    </a:lnTo>
                    <a:lnTo>
                      <a:pt x="258" y="718"/>
                    </a:lnTo>
                    <a:lnTo>
                      <a:pt x="262" y="718"/>
                    </a:lnTo>
                    <a:lnTo>
                      <a:pt x="262" y="718"/>
                    </a:lnTo>
                    <a:lnTo>
                      <a:pt x="284" y="712"/>
                    </a:lnTo>
                    <a:lnTo>
                      <a:pt x="284" y="712"/>
                    </a:lnTo>
                    <a:close/>
                    <a:moveTo>
                      <a:pt x="1002" y="694"/>
                    </a:moveTo>
                    <a:lnTo>
                      <a:pt x="1002" y="694"/>
                    </a:lnTo>
                    <a:lnTo>
                      <a:pt x="412" y="916"/>
                    </a:lnTo>
                    <a:lnTo>
                      <a:pt x="412" y="916"/>
                    </a:lnTo>
                    <a:lnTo>
                      <a:pt x="410" y="916"/>
                    </a:lnTo>
                    <a:lnTo>
                      <a:pt x="20" y="646"/>
                    </a:lnTo>
                    <a:lnTo>
                      <a:pt x="20" y="646"/>
                    </a:lnTo>
                    <a:lnTo>
                      <a:pt x="16" y="642"/>
                    </a:lnTo>
                    <a:lnTo>
                      <a:pt x="16" y="640"/>
                    </a:lnTo>
                    <a:lnTo>
                      <a:pt x="16" y="640"/>
                    </a:lnTo>
                    <a:lnTo>
                      <a:pt x="16" y="640"/>
                    </a:lnTo>
                    <a:lnTo>
                      <a:pt x="16" y="640"/>
                    </a:lnTo>
                    <a:lnTo>
                      <a:pt x="16" y="638"/>
                    </a:lnTo>
                    <a:lnTo>
                      <a:pt x="16" y="638"/>
                    </a:lnTo>
                    <a:lnTo>
                      <a:pt x="16" y="538"/>
                    </a:lnTo>
                    <a:lnTo>
                      <a:pt x="16" y="538"/>
                    </a:lnTo>
                    <a:lnTo>
                      <a:pt x="18" y="534"/>
                    </a:lnTo>
                    <a:lnTo>
                      <a:pt x="18" y="534"/>
                    </a:lnTo>
                    <a:lnTo>
                      <a:pt x="18" y="534"/>
                    </a:lnTo>
                    <a:lnTo>
                      <a:pt x="56" y="524"/>
                    </a:lnTo>
                    <a:lnTo>
                      <a:pt x="56" y="524"/>
                    </a:lnTo>
                    <a:lnTo>
                      <a:pt x="148" y="616"/>
                    </a:lnTo>
                    <a:lnTo>
                      <a:pt x="36" y="544"/>
                    </a:lnTo>
                    <a:lnTo>
                      <a:pt x="36" y="544"/>
                    </a:lnTo>
                    <a:lnTo>
                      <a:pt x="36" y="544"/>
                    </a:lnTo>
                    <a:lnTo>
                      <a:pt x="36" y="544"/>
                    </a:lnTo>
                    <a:lnTo>
                      <a:pt x="32" y="544"/>
                    </a:lnTo>
                    <a:lnTo>
                      <a:pt x="30" y="544"/>
                    </a:lnTo>
                    <a:lnTo>
                      <a:pt x="30" y="544"/>
                    </a:lnTo>
                    <a:lnTo>
                      <a:pt x="28" y="546"/>
                    </a:lnTo>
                    <a:lnTo>
                      <a:pt x="26" y="550"/>
                    </a:lnTo>
                    <a:lnTo>
                      <a:pt x="26" y="550"/>
                    </a:lnTo>
                    <a:lnTo>
                      <a:pt x="26" y="630"/>
                    </a:lnTo>
                    <a:lnTo>
                      <a:pt x="26" y="630"/>
                    </a:lnTo>
                    <a:lnTo>
                      <a:pt x="26" y="634"/>
                    </a:lnTo>
                    <a:lnTo>
                      <a:pt x="28" y="636"/>
                    </a:lnTo>
                    <a:lnTo>
                      <a:pt x="30" y="638"/>
                    </a:lnTo>
                    <a:lnTo>
                      <a:pt x="30" y="638"/>
                    </a:lnTo>
                    <a:lnTo>
                      <a:pt x="408" y="894"/>
                    </a:lnTo>
                    <a:lnTo>
                      <a:pt x="408" y="894"/>
                    </a:lnTo>
                    <a:lnTo>
                      <a:pt x="412" y="896"/>
                    </a:lnTo>
                    <a:lnTo>
                      <a:pt x="990" y="686"/>
                    </a:lnTo>
                    <a:lnTo>
                      <a:pt x="990" y="686"/>
                    </a:lnTo>
                    <a:lnTo>
                      <a:pt x="992" y="688"/>
                    </a:lnTo>
                    <a:lnTo>
                      <a:pt x="992" y="688"/>
                    </a:lnTo>
                    <a:lnTo>
                      <a:pt x="1002" y="692"/>
                    </a:lnTo>
                    <a:lnTo>
                      <a:pt x="1002" y="692"/>
                    </a:lnTo>
                    <a:lnTo>
                      <a:pt x="1002" y="694"/>
                    </a:lnTo>
                    <a:lnTo>
                      <a:pt x="1002" y="694"/>
                    </a:lnTo>
                    <a:close/>
                    <a:moveTo>
                      <a:pt x="258" y="600"/>
                    </a:moveTo>
                    <a:lnTo>
                      <a:pt x="258" y="600"/>
                    </a:lnTo>
                    <a:lnTo>
                      <a:pt x="254" y="600"/>
                    </a:lnTo>
                    <a:lnTo>
                      <a:pt x="252" y="598"/>
                    </a:lnTo>
                    <a:lnTo>
                      <a:pt x="252" y="598"/>
                    </a:lnTo>
                    <a:lnTo>
                      <a:pt x="92" y="442"/>
                    </a:lnTo>
                    <a:lnTo>
                      <a:pt x="154" y="432"/>
                    </a:lnTo>
                    <a:lnTo>
                      <a:pt x="214" y="552"/>
                    </a:lnTo>
                    <a:lnTo>
                      <a:pt x="214" y="552"/>
                    </a:lnTo>
                    <a:lnTo>
                      <a:pt x="218" y="558"/>
                    </a:lnTo>
                    <a:lnTo>
                      <a:pt x="222" y="560"/>
                    </a:lnTo>
                    <a:lnTo>
                      <a:pt x="228" y="560"/>
                    </a:lnTo>
                    <a:lnTo>
                      <a:pt x="228" y="560"/>
                    </a:lnTo>
                    <a:lnTo>
                      <a:pt x="708" y="500"/>
                    </a:lnTo>
                    <a:lnTo>
                      <a:pt x="258" y="600"/>
                    </a:lnTo>
                    <a:close/>
                    <a:moveTo>
                      <a:pt x="248" y="604"/>
                    </a:moveTo>
                    <a:lnTo>
                      <a:pt x="248" y="604"/>
                    </a:lnTo>
                    <a:lnTo>
                      <a:pt x="252" y="606"/>
                    </a:lnTo>
                    <a:lnTo>
                      <a:pt x="260" y="608"/>
                    </a:lnTo>
                    <a:lnTo>
                      <a:pt x="260" y="608"/>
                    </a:lnTo>
                    <a:lnTo>
                      <a:pt x="260" y="608"/>
                    </a:lnTo>
                    <a:lnTo>
                      <a:pt x="260" y="608"/>
                    </a:lnTo>
                    <a:lnTo>
                      <a:pt x="258" y="618"/>
                    </a:lnTo>
                    <a:lnTo>
                      <a:pt x="256" y="632"/>
                    </a:lnTo>
                    <a:lnTo>
                      <a:pt x="256" y="650"/>
                    </a:lnTo>
                    <a:lnTo>
                      <a:pt x="258" y="670"/>
                    </a:lnTo>
                    <a:lnTo>
                      <a:pt x="258" y="670"/>
                    </a:lnTo>
                    <a:lnTo>
                      <a:pt x="52" y="472"/>
                    </a:lnTo>
                    <a:lnTo>
                      <a:pt x="52" y="472"/>
                    </a:lnTo>
                    <a:lnTo>
                      <a:pt x="50" y="468"/>
                    </a:lnTo>
                    <a:lnTo>
                      <a:pt x="50" y="458"/>
                    </a:lnTo>
                    <a:lnTo>
                      <a:pt x="48" y="436"/>
                    </a:lnTo>
                    <a:lnTo>
                      <a:pt x="48" y="436"/>
                    </a:lnTo>
                    <a:lnTo>
                      <a:pt x="50" y="412"/>
                    </a:lnTo>
                    <a:lnTo>
                      <a:pt x="50" y="412"/>
                    </a:lnTo>
                    <a:lnTo>
                      <a:pt x="248" y="604"/>
                    </a:lnTo>
                    <a:lnTo>
                      <a:pt x="248" y="604"/>
                    </a:lnTo>
                    <a:close/>
                    <a:moveTo>
                      <a:pt x="30" y="432"/>
                    </a:moveTo>
                    <a:lnTo>
                      <a:pt x="30" y="432"/>
                    </a:lnTo>
                    <a:lnTo>
                      <a:pt x="32" y="410"/>
                    </a:lnTo>
                    <a:lnTo>
                      <a:pt x="32" y="410"/>
                    </a:lnTo>
                    <a:lnTo>
                      <a:pt x="34" y="396"/>
                    </a:lnTo>
                    <a:lnTo>
                      <a:pt x="38" y="390"/>
                    </a:lnTo>
                    <a:lnTo>
                      <a:pt x="38" y="390"/>
                    </a:lnTo>
                    <a:lnTo>
                      <a:pt x="128" y="374"/>
                    </a:lnTo>
                    <a:lnTo>
                      <a:pt x="152" y="424"/>
                    </a:lnTo>
                    <a:lnTo>
                      <a:pt x="86" y="436"/>
                    </a:lnTo>
                    <a:lnTo>
                      <a:pt x="86" y="436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0" y="402"/>
                    </a:lnTo>
                    <a:lnTo>
                      <a:pt x="50" y="402"/>
                    </a:lnTo>
                    <a:lnTo>
                      <a:pt x="46" y="402"/>
                    </a:lnTo>
                    <a:lnTo>
                      <a:pt x="44" y="404"/>
                    </a:lnTo>
                    <a:lnTo>
                      <a:pt x="44" y="404"/>
                    </a:lnTo>
                    <a:lnTo>
                      <a:pt x="42" y="418"/>
                    </a:lnTo>
                    <a:lnTo>
                      <a:pt x="40" y="442"/>
                    </a:lnTo>
                    <a:lnTo>
                      <a:pt x="42" y="464"/>
                    </a:lnTo>
                    <a:lnTo>
                      <a:pt x="44" y="472"/>
                    </a:lnTo>
                    <a:lnTo>
                      <a:pt x="46" y="478"/>
                    </a:lnTo>
                    <a:lnTo>
                      <a:pt x="46" y="478"/>
                    </a:lnTo>
                    <a:lnTo>
                      <a:pt x="94" y="524"/>
                    </a:lnTo>
                    <a:lnTo>
                      <a:pt x="80" y="524"/>
                    </a:lnTo>
                    <a:lnTo>
                      <a:pt x="80" y="524"/>
                    </a:lnTo>
                    <a:lnTo>
                      <a:pt x="38" y="482"/>
                    </a:lnTo>
                    <a:lnTo>
                      <a:pt x="38" y="482"/>
                    </a:lnTo>
                    <a:lnTo>
                      <a:pt x="36" y="476"/>
                    </a:lnTo>
                    <a:lnTo>
                      <a:pt x="34" y="464"/>
                    </a:lnTo>
                    <a:lnTo>
                      <a:pt x="32" y="450"/>
                    </a:lnTo>
                    <a:lnTo>
                      <a:pt x="30" y="432"/>
                    </a:lnTo>
                    <a:lnTo>
                      <a:pt x="30" y="432"/>
                    </a:lnTo>
                    <a:close/>
                    <a:moveTo>
                      <a:pt x="72" y="238"/>
                    </a:moveTo>
                    <a:lnTo>
                      <a:pt x="72" y="238"/>
                    </a:lnTo>
                    <a:lnTo>
                      <a:pt x="72" y="234"/>
                    </a:lnTo>
                    <a:lnTo>
                      <a:pt x="72" y="234"/>
                    </a:lnTo>
                    <a:lnTo>
                      <a:pt x="72" y="214"/>
                    </a:lnTo>
                    <a:lnTo>
                      <a:pt x="76" y="202"/>
                    </a:lnTo>
                    <a:lnTo>
                      <a:pt x="78" y="196"/>
                    </a:lnTo>
                    <a:lnTo>
                      <a:pt x="80" y="194"/>
                    </a:lnTo>
                    <a:lnTo>
                      <a:pt x="80" y="194"/>
                    </a:lnTo>
                    <a:lnTo>
                      <a:pt x="656" y="16"/>
                    </a:lnTo>
                    <a:lnTo>
                      <a:pt x="656" y="16"/>
                    </a:lnTo>
                    <a:lnTo>
                      <a:pt x="662" y="16"/>
                    </a:lnTo>
                    <a:lnTo>
                      <a:pt x="662" y="16"/>
                    </a:lnTo>
                    <a:lnTo>
                      <a:pt x="714" y="30"/>
                    </a:lnTo>
                    <a:lnTo>
                      <a:pt x="142" y="218"/>
                    </a:lnTo>
                    <a:lnTo>
                      <a:pt x="142" y="218"/>
                    </a:lnTo>
                    <a:lnTo>
                      <a:pt x="96" y="202"/>
                    </a:lnTo>
                    <a:lnTo>
                      <a:pt x="96" y="202"/>
                    </a:lnTo>
                    <a:lnTo>
                      <a:pt x="92" y="202"/>
                    </a:lnTo>
                    <a:lnTo>
                      <a:pt x="90" y="202"/>
                    </a:lnTo>
                    <a:lnTo>
                      <a:pt x="88" y="206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4" y="220"/>
                    </a:lnTo>
                    <a:lnTo>
                      <a:pt x="82" y="232"/>
                    </a:lnTo>
                    <a:lnTo>
                      <a:pt x="84" y="260"/>
                    </a:lnTo>
                    <a:lnTo>
                      <a:pt x="86" y="276"/>
                    </a:lnTo>
                    <a:lnTo>
                      <a:pt x="88" y="288"/>
                    </a:lnTo>
                    <a:lnTo>
                      <a:pt x="92" y="298"/>
                    </a:lnTo>
                    <a:lnTo>
                      <a:pt x="98" y="304"/>
                    </a:lnTo>
                    <a:lnTo>
                      <a:pt x="98" y="304"/>
                    </a:lnTo>
                    <a:lnTo>
                      <a:pt x="156" y="326"/>
                    </a:lnTo>
                    <a:lnTo>
                      <a:pt x="136" y="334"/>
                    </a:lnTo>
                    <a:lnTo>
                      <a:pt x="136" y="334"/>
                    </a:lnTo>
                    <a:lnTo>
                      <a:pt x="88" y="316"/>
                    </a:lnTo>
                    <a:lnTo>
                      <a:pt x="88" y="316"/>
                    </a:lnTo>
                    <a:lnTo>
                      <a:pt x="86" y="312"/>
                    </a:lnTo>
                    <a:lnTo>
                      <a:pt x="84" y="308"/>
                    </a:lnTo>
                    <a:lnTo>
                      <a:pt x="78" y="292"/>
                    </a:lnTo>
                    <a:lnTo>
                      <a:pt x="74" y="268"/>
                    </a:lnTo>
                    <a:lnTo>
                      <a:pt x="72" y="238"/>
                    </a:lnTo>
                    <a:lnTo>
                      <a:pt x="72" y="238"/>
                    </a:lnTo>
                    <a:close/>
                    <a:moveTo>
                      <a:pt x="1042" y="112"/>
                    </a:moveTo>
                    <a:lnTo>
                      <a:pt x="1042" y="112"/>
                    </a:lnTo>
                    <a:lnTo>
                      <a:pt x="1042" y="112"/>
                    </a:lnTo>
                    <a:lnTo>
                      <a:pt x="490" y="332"/>
                    </a:lnTo>
                    <a:lnTo>
                      <a:pt x="490" y="332"/>
                    </a:lnTo>
                    <a:lnTo>
                      <a:pt x="486" y="332"/>
                    </a:lnTo>
                    <a:lnTo>
                      <a:pt x="484" y="332"/>
                    </a:lnTo>
                    <a:lnTo>
                      <a:pt x="484" y="332"/>
                    </a:lnTo>
                    <a:lnTo>
                      <a:pt x="156" y="222"/>
                    </a:lnTo>
                    <a:lnTo>
                      <a:pt x="728" y="32"/>
                    </a:lnTo>
                    <a:lnTo>
                      <a:pt x="728" y="32"/>
                    </a:lnTo>
                    <a:lnTo>
                      <a:pt x="1048" y="110"/>
                    </a:lnTo>
                    <a:lnTo>
                      <a:pt x="1048" y="110"/>
                    </a:lnTo>
                    <a:lnTo>
                      <a:pt x="1042" y="112"/>
                    </a:lnTo>
                    <a:lnTo>
                      <a:pt x="1042" y="112"/>
                    </a:lnTo>
                    <a:close/>
                    <a:moveTo>
                      <a:pt x="1036" y="222"/>
                    </a:moveTo>
                    <a:lnTo>
                      <a:pt x="1036" y="222"/>
                    </a:lnTo>
                    <a:lnTo>
                      <a:pt x="494" y="450"/>
                    </a:lnTo>
                    <a:lnTo>
                      <a:pt x="494" y="450"/>
                    </a:lnTo>
                    <a:lnTo>
                      <a:pt x="488" y="434"/>
                    </a:lnTo>
                    <a:lnTo>
                      <a:pt x="484" y="418"/>
                    </a:lnTo>
                    <a:lnTo>
                      <a:pt x="480" y="402"/>
                    </a:lnTo>
                    <a:lnTo>
                      <a:pt x="480" y="386"/>
                    </a:lnTo>
                    <a:lnTo>
                      <a:pt x="482" y="358"/>
                    </a:lnTo>
                    <a:lnTo>
                      <a:pt x="484" y="340"/>
                    </a:lnTo>
                    <a:lnTo>
                      <a:pt x="484" y="340"/>
                    </a:lnTo>
                    <a:lnTo>
                      <a:pt x="488" y="340"/>
                    </a:lnTo>
                    <a:lnTo>
                      <a:pt x="494" y="340"/>
                    </a:lnTo>
                    <a:lnTo>
                      <a:pt x="494" y="340"/>
                    </a:lnTo>
                    <a:lnTo>
                      <a:pt x="1036" y="124"/>
                    </a:lnTo>
                    <a:lnTo>
                      <a:pt x="1036" y="124"/>
                    </a:lnTo>
                    <a:lnTo>
                      <a:pt x="1036" y="222"/>
                    </a:lnTo>
                    <a:lnTo>
                      <a:pt x="1036" y="222"/>
                    </a:lnTo>
                    <a:close/>
                    <a:moveTo>
                      <a:pt x="142" y="226"/>
                    </a:moveTo>
                    <a:lnTo>
                      <a:pt x="142" y="226"/>
                    </a:lnTo>
                    <a:lnTo>
                      <a:pt x="142" y="226"/>
                    </a:lnTo>
                    <a:lnTo>
                      <a:pt x="142" y="226"/>
                    </a:lnTo>
                    <a:lnTo>
                      <a:pt x="476" y="338"/>
                    </a:lnTo>
                    <a:lnTo>
                      <a:pt x="476" y="338"/>
                    </a:lnTo>
                    <a:lnTo>
                      <a:pt x="474" y="354"/>
                    </a:lnTo>
                    <a:lnTo>
                      <a:pt x="472" y="382"/>
                    </a:lnTo>
                    <a:lnTo>
                      <a:pt x="472" y="398"/>
                    </a:lnTo>
                    <a:lnTo>
                      <a:pt x="474" y="414"/>
                    </a:lnTo>
                    <a:lnTo>
                      <a:pt x="478" y="430"/>
                    </a:lnTo>
                    <a:lnTo>
                      <a:pt x="484" y="448"/>
                    </a:lnTo>
                    <a:lnTo>
                      <a:pt x="484" y="448"/>
                    </a:lnTo>
                    <a:lnTo>
                      <a:pt x="102" y="296"/>
                    </a:lnTo>
                    <a:lnTo>
                      <a:pt x="102" y="296"/>
                    </a:lnTo>
                    <a:lnTo>
                      <a:pt x="98" y="292"/>
                    </a:lnTo>
                    <a:lnTo>
                      <a:pt x="94" y="284"/>
                    </a:lnTo>
                    <a:lnTo>
                      <a:pt x="92" y="270"/>
                    </a:lnTo>
                    <a:lnTo>
                      <a:pt x="90" y="252"/>
                    </a:lnTo>
                    <a:lnTo>
                      <a:pt x="90" y="252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92" y="220"/>
                    </a:lnTo>
                    <a:lnTo>
                      <a:pt x="94" y="210"/>
                    </a:lnTo>
                    <a:lnTo>
                      <a:pt x="94" y="210"/>
                    </a:lnTo>
                    <a:lnTo>
                      <a:pt x="142" y="226"/>
                    </a:lnTo>
                    <a:lnTo>
                      <a:pt x="142" y="226"/>
                    </a:lnTo>
                    <a:close/>
                    <a:moveTo>
                      <a:pt x="226" y="444"/>
                    </a:moveTo>
                    <a:lnTo>
                      <a:pt x="226" y="444"/>
                    </a:lnTo>
                    <a:lnTo>
                      <a:pt x="190" y="372"/>
                    </a:lnTo>
                    <a:lnTo>
                      <a:pt x="190" y="372"/>
                    </a:lnTo>
                    <a:lnTo>
                      <a:pt x="340" y="430"/>
                    </a:lnTo>
                    <a:lnTo>
                      <a:pt x="340" y="430"/>
                    </a:lnTo>
                    <a:lnTo>
                      <a:pt x="226" y="444"/>
                    </a:lnTo>
                    <a:lnTo>
                      <a:pt x="226" y="444"/>
                    </a:lnTo>
                    <a:close/>
                    <a:moveTo>
                      <a:pt x="224" y="444"/>
                    </a:moveTo>
                    <a:lnTo>
                      <a:pt x="224" y="444"/>
                    </a:lnTo>
                    <a:lnTo>
                      <a:pt x="224" y="444"/>
                    </a:lnTo>
                    <a:lnTo>
                      <a:pt x="224" y="444"/>
                    </a:lnTo>
                    <a:lnTo>
                      <a:pt x="224" y="444"/>
                    </a:lnTo>
                    <a:lnTo>
                      <a:pt x="224" y="444"/>
                    </a:lnTo>
                    <a:close/>
                    <a:moveTo>
                      <a:pt x="230" y="510"/>
                    </a:moveTo>
                    <a:lnTo>
                      <a:pt x="230" y="510"/>
                    </a:lnTo>
                    <a:lnTo>
                      <a:pt x="154" y="358"/>
                    </a:lnTo>
                    <a:lnTo>
                      <a:pt x="154" y="358"/>
                    </a:lnTo>
                    <a:lnTo>
                      <a:pt x="168" y="364"/>
                    </a:lnTo>
                    <a:lnTo>
                      <a:pt x="214" y="452"/>
                    </a:lnTo>
                    <a:lnTo>
                      <a:pt x="214" y="452"/>
                    </a:lnTo>
                    <a:lnTo>
                      <a:pt x="214" y="454"/>
                    </a:lnTo>
                    <a:lnTo>
                      <a:pt x="214" y="454"/>
                    </a:lnTo>
                    <a:lnTo>
                      <a:pt x="218" y="456"/>
                    </a:lnTo>
                    <a:lnTo>
                      <a:pt x="220" y="458"/>
                    </a:lnTo>
                    <a:lnTo>
                      <a:pt x="224" y="460"/>
                    </a:lnTo>
                    <a:lnTo>
                      <a:pt x="224" y="460"/>
                    </a:lnTo>
                    <a:lnTo>
                      <a:pt x="226" y="460"/>
                    </a:lnTo>
                    <a:lnTo>
                      <a:pt x="232" y="458"/>
                    </a:lnTo>
                    <a:lnTo>
                      <a:pt x="230" y="510"/>
                    </a:lnTo>
                    <a:close/>
                    <a:moveTo>
                      <a:pt x="492" y="472"/>
                    </a:moveTo>
                    <a:lnTo>
                      <a:pt x="492" y="472"/>
                    </a:lnTo>
                    <a:lnTo>
                      <a:pt x="488" y="472"/>
                    </a:lnTo>
                    <a:lnTo>
                      <a:pt x="488" y="472"/>
                    </a:lnTo>
                    <a:lnTo>
                      <a:pt x="148" y="338"/>
                    </a:lnTo>
                    <a:lnTo>
                      <a:pt x="168" y="332"/>
                    </a:lnTo>
                    <a:lnTo>
                      <a:pt x="168" y="332"/>
                    </a:lnTo>
                    <a:lnTo>
                      <a:pt x="490" y="458"/>
                    </a:lnTo>
                    <a:lnTo>
                      <a:pt x="490" y="458"/>
                    </a:lnTo>
                    <a:lnTo>
                      <a:pt x="494" y="458"/>
                    </a:lnTo>
                    <a:lnTo>
                      <a:pt x="1038" y="228"/>
                    </a:lnTo>
                    <a:lnTo>
                      <a:pt x="1038" y="228"/>
                    </a:lnTo>
                    <a:lnTo>
                      <a:pt x="1040" y="228"/>
                    </a:lnTo>
                    <a:lnTo>
                      <a:pt x="1040" y="228"/>
                    </a:lnTo>
                    <a:lnTo>
                      <a:pt x="1052" y="236"/>
                    </a:lnTo>
                    <a:lnTo>
                      <a:pt x="1052" y="236"/>
                    </a:lnTo>
                    <a:lnTo>
                      <a:pt x="492" y="472"/>
                    </a:lnTo>
                    <a:lnTo>
                      <a:pt x="492" y="472"/>
                    </a:lnTo>
                    <a:close/>
                    <a:moveTo>
                      <a:pt x="1060" y="346"/>
                    </a:moveTo>
                    <a:lnTo>
                      <a:pt x="1060" y="346"/>
                    </a:lnTo>
                    <a:lnTo>
                      <a:pt x="740" y="384"/>
                    </a:lnTo>
                    <a:lnTo>
                      <a:pt x="740" y="384"/>
                    </a:lnTo>
                    <a:lnTo>
                      <a:pt x="982" y="282"/>
                    </a:lnTo>
                    <a:lnTo>
                      <a:pt x="982" y="282"/>
                    </a:lnTo>
                    <a:lnTo>
                      <a:pt x="1060" y="346"/>
                    </a:lnTo>
                    <a:lnTo>
                      <a:pt x="1060" y="346"/>
                    </a:lnTo>
                    <a:close/>
                    <a:moveTo>
                      <a:pt x="1080" y="354"/>
                    </a:moveTo>
                    <a:lnTo>
                      <a:pt x="1080" y="348"/>
                    </a:lnTo>
                    <a:lnTo>
                      <a:pt x="1080" y="348"/>
                    </a:lnTo>
                    <a:lnTo>
                      <a:pt x="1080" y="344"/>
                    </a:lnTo>
                    <a:lnTo>
                      <a:pt x="1078" y="340"/>
                    </a:lnTo>
                    <a:lnTo>
                      <a:pt x="1000" y="274"/>
                    </a:lnTo>
                    <a:lnTo>
                      <a:pt x="1000" y="274"/>
                    </a:lnTo>
                    <a:lnTo>
                      <a:pt x="1064" y="248"/>
                    </a:lnTo>
                    <a:lnTo>
                      <a:pt x="1064" y="248"/>
                    </a:lnTo>
                    <a:lnTo>
                      <a:pt x="1066" y="244"/>
                    </a:lnTo>
                    <a:lnTo>
                      <a:pt x="1068" y="240"/>
                    </a:lnTo>
                    <a:lnTo>
                      <a:pt x="1068" y="240"/>
                    </a:lnTo>
                    <a:lnTo>
                      <a:pt x="1068" y="232"/>
                    </a:lnTo>
                    <a:lnTo>
                      <a:pt x="1068" y="232"/>
                    </a:lnTo>
                    <a:lnTo>
                      <a:pt x="1066" y="228"/>
                    </a:lnTo>
                    <a:lnTo>
                      <a:pt x="1064" y="224"/>
                    </a:lnTo>
                    <a:lnTo>
                      <a:pt x="1064" y="224"/>
                    </a:lnTo>
                    <a:lnTo>
                      <a:pt x="1052" y="218"/>
                    </a:lnTo>
                    <a:lnTo>
                      <a:pt x="1052" y="218"/>
                    </a:lnTo>
                    <a:lnTo>
                      <a:pt x="1052" y="126"/>
                    </a:lnTo>
                    <a:lnTo>
                      <a:pt x="1052" y="126"/>
                    </a:lnTo>
                    <a:lnTo>
                      <a:pt x="1062" y="122"/>
                    </a:lnTo>
                    <a:lnTo>
                      <a:pt x="1062" y="122"/>
                    </a:lnTo>
                    <a:lnTo>
                      <a:pt x="1066" y="120"/>
                    </a:lnTo>
                    <a:lnTo>
                      <a:pt x="1066" y="114"/>
                    </a:lnTo>
                    <a:lnTo>
                      <a:pt x="1066" y="106"/>
                    </a:lnTo>
                    <a:lnTo>
                      <a:pt x="1066" y="106"/>
                    </a:lnTo>
                    <a:lnTo>
                      <a:pt x="1066" y="100"/>
                    </a:lnTo>
                    <a:lnTo>
                      <a:pt x="1060" y="98"/>
                    </a:lnTo>
                    <a:lnTo>
                      <a:pt x="664" y="0"/>
                    </a:lnTo>
                    <a:lnTo>
                      <a:pt x="664" y="0"/>
                    </a:lnTo>
                    <a:lnTo>
                      <a:pt x="664" y="0"/>
                    </a:lnTo>
                    <a:lnTo>
                      <a:pt x="664" y="0"/>
                    </a:lnTo>
                    <a:lnTo>
                      <a:pt x="656" y="0"/>
                    </a:lnTo>
                    <a:lnTo>
                      <a:pt x="652" y="2"/>
                    </a:lnTo>
                    <a:lnTo>
                      <a:pt x="652" y="2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0" y="182"/>
                    </a:lnTo>
                    <a:lnTo>
                      <a:pt x="66" y="186"/>
                    </a:lnTo>
                    <a:lnTo>
                      <a:pt x="62" y="194"/>
                    </a:lnTo>
                    <a:lnTo>
                      <a:pt x="60" y="200"/>
                    </a:lnTo>
                    <a:lnTo>
                      <a:pt x="56" y="218"/>
                    </a:lnTo>
                    <a:lnTo>
                      <a:pt x="56" y="236"/>
                    </a:lnTo>
                    <a:lnTo>
                      <a:pt x="56" y="236"/>
                    </a:lnTo>
                    <a:lnTo>
                      <a:pt x="56" y="258"/>
                    </a:lnTo>
                    <a:lnTo>
                      <a:pt x="60" y="288"/>
                    </a:lnTo>
                    <a:lnTo>
                      <a:pt x="64" y="302"/>
                    </a:lnTo>
                    <a:lnTo>
                      <a:pt x="68" y="314"/>
                    </a:lnTo>
                    <a:lnTo>
                      <a:pt x="76" y="324"/>
                    </a:lnTo>
                    <a:lnTo>
                      <a:pt x="78" y="328"/>
                    </a:lnTo>
                    <a:lnTo>
                      <a:pt x="82" y="330"/>
                    </a:lnTo>
                    <a:lnTo>
                      <a:pt x="82" y="330"/>
                    </a:lnTo>
                    <a:lnTo>
                      <a:pt x="110" y="340"/>
                    </a:lnTo>
                    <a:lnTo>
                      <a:pt x="120" y="360"/>
                    </a:lnTo>
                    <a:lnTo>
                      <a:pt x="34" y="374"/>
                    </a:lnTo>
                    <a:lnTo>
                      <a:pt x="34" y="374"/>
                    </a:lnTo>
                    <a:lnTo>
                      <a:pt x="32" y="376"/>
                    </a:lnTo>
                    <a:lnTo>
                      <a:pt x="28" y="378"/>
                    </a:lnTo>
                    <a:lnTo>
                      <a:pt x="24" y="382"/>
                    </a:lnTo>
                    <a:lnTo>
                      <a:pt x="20" y="390"/>
                    </a:lnTo>
                    <a:lnTo>
                      <a:pt x="20" y="390"/>
                    </a:lnTo>
                    <a:lnTo>
                      <a:pt x="16" y="408"/>
                    </a:lnTo>
                    <a:lnTo>
                      <a:pt x="14" y="432"/>
                    </a:lnTo>
                    <a:lnTo>
                      <a:pt x="14" y="432"/>
                    </a:lnTo>
                    <a:lnTo>
                      <a:pt x="16" y="452"/>
                    </a:lnTo>
                    <a:lnTo>
                      <a:pt x="18" y="470"/>
                    </a:lnTo>
                    <a:lnTo>
                      <a:pt x="22" y="486"/>
                    </a:lnTo>
                    <a:lnTo>
                      <a:pt x="24" y="490"/>
                    </a:lnTo>
                    <a:lnTo>
                      <a:pt x="26" y="494"/>
                    </a:lnTo>
                    <a:lnTo>
                      <a:pt x="26" y="494"/>
                    </a:lnTo>
                    <a:lnTo>
                      <a:pt x="44" y="510"/>
                    </a:lnTo>
                    <a:lnTo>
                      <a:pt x="14" y="518"/>
                    </a:lnTo>
                    <a:lnTo>
                      <a:pt x="14" y="518"/>
                    </a:lnTo>
                    <a:lnTo>
                      <a:pt x="8" y="522"/>
                    </a:lnTo>
                    <a:lnTo>
                      <a:pt x="2" y="528"/>
                    </a:lnTo>
                    <a:lnTo>
                      <a:pt x="0" y="534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0" y="638"/>
                    </a:lnTo>
                    <a:lnTo>
                      <a:pt x="0" y="638"/>
                    </a:lnTo>
                    <a:lnTo>
                      <a:pt x="0" y="642"/>
                    </a:lnTo>
                    <a:lnTo>
                      <a:pt x="2" y="648"/>
                    </a:lnTo>
                    <a:lnTo>
                      <a:pt x="6" y="654"/>
                    </a:lnTo>
                    <a:lnTo>
                      <a:pt x="12" y="658"/>
                    </a:lnTo>
                    <a:lnTo>
                      <a:pt x="12" y="658"/>
                    </a:lnTo>
                    <a:lnTo>
                      <a:pt x="402" y="930"/>
                    </a:lnTo>
                    <a:lnTo>
                      <a:pt x="402" y="930"/>
                    </a:lnTo>
                    <a:lnTo>
                      <a:pt x="402" y="930"/>
                    </a:lnTo>
                    <a:lnTo>
                      <a:pt x="402" y="930"/>
                    </a:lnTo>
                    <a:lnTo>
                      <a:pt x="406" y="932"/>
                    </a:lnTo>
                    <a:lnTo>
                      <a:pt x="412" y="932"/>
                    </a:lnTo>
                    <a:lnTo>
                      <a:pt x="418" y="932"/>
                    </a:lnTo>
                    <a:lnTo>
                      <a:pt x="418" y="932"/>
                    </a:lnTo>
                    <a:lnTo>
                      <a:pt x="1012" y="708"/>
                    </a:lnTo>
                    <a:lnTo>
                      <a:pt x="1012" y="708"/>
                    </a:lnTo>
                    <a:lnTo>
                      <a:pt x="1016" y="706"/>
                    </a:lnTo>
                    <a:lnTo>
                      <a:pt x="1018" y="700"/>
                    </a:lnTo>
                    <a:lnTo>
                      <a:pt x="1018" y="688"/>
                    </a:lnTo>
                    <a:lnTo>
                      <a:pt x="1018" y="688"/>
                    </a:lnTo>
                    <a:lnTo>
                      <a:pt x="1018" y="688"/>
                    </a:lnTo>
                    <a:lnTo>
                      <a:pt x="1018" y="688"/>
                    </a:lnTo>
                    <a:lnTo>
                      <a:pt x="1018" y="684"/>
                    </a:lnTo>
                    <a:lnTo>
                      <a:pt x="1014" y="682"/>
                    </a:lnTo>
                    <a:lnTo>
                      <a:pt x="1014" y="682"/>
                    </a:lnTo>
                    <a:lnTo>
                      <a:pt x="1004" y="676"/>
                    </a:lnTo>
                    <a:lnTo>
                      <a:pt x="1004" y="676"/>
                    </a:lnTo>
                    <a:lnTo>
                      <a:pt x="1004" y="598"/>
                    </a:lnTo>
                    <a:lnTo>
                      <a:pt x="1004" y="598"/>
                    </a:lnTo>
                    <a:lnTo>
                      <a:pt x="1022" y="592"/>
                    </a:lnTo>
                    <a:lnTo>
                      <a:pt x="1022" y="592"/>
                    </a:lnTo>
                    <a:lnTo>
                      <a:pt x="1026" y="588"/>
                    </a:lnTo>
                    <a:lnTo>
                      <a:pt x="1028" y="584"/>
                    </a:lnTo>
                    <a:lnTo>
                      <a:pt x="1028" y="576"/>
                    </a:lnTo>
                    <a:lnTo>
                      <a:pt x="1028" y="576"/>
                    </a:lnTo>
                    <a:lnTo>
                      <a:pt x="1026" y="572"/>
                    </a:lnTo>
                    <a:lnTo>
                      <a:pt x="1022" y="568"/>
                    </a:lnTo>
                    <a:lnTo>
                      <a:pt x="978" y="548"/>
                    </a:lnTo>
                    <a:lnTo>
                      <a:pt x="978" y="548"/>
                    </a:lnTo>
                    <a:lnTo>
                      <a:pt x="1030" y="536"/>
                    </a:lnTo>
                    <a:lnTo>
                      <a:pt x="1030" y="536"/>
                    </a:lnTo>
                    <a:lnTo>
                      <a:pt x="1034" y="534"/>
                    </a:lnTo>
                    <a:lnTo>
                      <a:pt x="1036" y="528"/>
                    </a:lnTo>
                    <a:lnTo>
                      <a:pt x="1036" y="510"/>
                    </a:lnTo>
                    <a:lnTo>
                      <a:pt x="1036" y="510"/>
                    </a:lnTo>
                    <a:lnTo>
                      <a:pt x="1034" y="506"/>
                    </a:lnTo>
                    <a:lnTo>
                      <a:pt x="1030" y="502"/>
                    </a:lnTo>
                    <a:lnTo>
                      <a:pt x="1030" y="502"/>
                    </a:lnTo>
                    <a:lnTo>
                      <a:pt x="1022" y="500"/>
                    </a:lnTo>
                    <a:lnTo>
                      <a:pt x="1022" y="500"/>
                    </a:lnTo>
                    <a:lnTo>
                      <a:pt x="1022" y="462"/>
                    </a:lnTo>
                    <a:lnTo>
                      <a:pt x="1022" y="462"/>
                    </a:lnTo>
                    <a:lnTo>
                      <a:pt x="1072" y="454"/>
                    </a:lnTo>
                    <a:lnTo>
                      <a:pt x="1072" y="454"/>
                    </a:lnTo>
                    <a:lnTo>
                      <a:pt x="1076" y="452"/>
                    </a:lnTo>
                    <a:lnTo>
                      <a:pt x="1078" y="448"/>
                    </a:lnTo>
                    <a:lnTo>
                      <a:pt x="1078" y="448"/>
                    </a:lnTo>
                    <a:lnTo>
                      <a:pt x="1080" y="434"/>
                    </a:lnTo>
                    <a:lnTo>
                      <a:pt x="1080" y="434"/>
                    </a:lnTo>
                    <a:lnTo>
                      <a:pt x="1078" y="430"/>
                    </a:lnTo>
                    <a:lnTo>
                      <a:pt x="1076" y="428"/>
                    </a:lnTo>
                    <a:lnTo>
                      <a:pt x="1076" y="428"/>
                    </a:lnTo>
                    <a:lnTo>
                      <a:pt x="1062" y="418"/>
                    </a:lnTo>
                    <a:lnTo>
                      <a:pt x="1062" y="418"/>
                    </a:lnTo>
                    <a:lnTo>
                      <a:pt x="1062" y="362"/>
                    </a:lnTo>
                    <a:lnTo>
                      <a:pt x="1072" y="362"/>
                    </a:lnTo>
                    <a:lnTo>
                      <a:pt x="1072" y="362"/>
                    </a:lnTo>
                    <a:lnTo>
                      <a:pt x="1078" y="358"/>
                    </a:lnTo>
                    <a:lnTo>
                      <a:pt x="1080" y="354"/>
                    </a:lnTo>
                    <a:lnTo>
                      <a:pt x="1080" y="3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80406" y="4798303"/>
              <a:ext cx="1008609" cy="2769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+mn-ea"/>
                </a:rPr>
                <a:t>축구의 이해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80406" y="4377867"/>
              <a:ext cx="1162498" cy="2769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200" dirty="0" err="1" smtClean="0">
                  <a:latin typeface="+mn-ea"/>
                </a:rPr>
                <a:t>축구아는</a:t>
              </a:r>
              <a:r>
                <a:rPr lang="ko-KR" altLang="en-US" sz="1200" dirty="0" smtClean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여자</a:t>
              </a:r>
              <a:endParaRPr lang="ko-KR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0406" y="5203754"/>
              <a:ext cx="1008609" cy="2769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200" dirty="0">
                  <a:latin typeface="+mn-ea"/>
                </a:rPr>
                <a:t>축구의 역사</a:t>
              </a:r>
              <a:endParaRPr lang="ko-KR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5" name="아래쪽 화살표 54"/>
            <p:cNvSpPr/>
            <p:nvPr/>
          </p:nvSpPr>
          <p:spPr>
            <a:xfrm>
              <a:off x="2851747" y="3373878"/>
              <a:ext cx="221458" cy="352884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12454" y="6110182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6-10 </a:t>
              </a:r>
              <a:r>
                <a:rPr lang="ko-KR" altLang="en-US" sz="1400" b="1" dirty="0" smtClean="0">
                  <a:latin typeface="+mn-ea"/>
                  <a:ea typeface="+mn-ea"/>
                </a:rPr>
                <a:t>개체</a:t>
              </a:r>
              <a:r>
                <a:rPr lang="en-US" altLang="ko-KR" sz="1400" b="1" dirty="0" smtClean="0">
                  <a:latin typeface="+mn-ea"/>
                  <a:ea typeface="+mn-ea"/>
                </a:rPr>
                <a:t>, </a:t>
              </a:r>
              <a:r>
                <a:rPr lang="ko-KR" altLang="en-US" sz="1400" b="1" dirty="0" smtClean="0">
                  <a:latin typeface="+mn-ea"/>
                  <a:ea typeface="+mn-ea"/>
                </a:rPr>
                <a:t>개체 타입</a:t>
              </a:r>
              <a:r>
                <a:rPr lang="en-US" altLang="ko-KR" sz="1400" b="1" dirty="0" smtClean="0">
                  <a:latin typeface="+mn-ea"/>
                  <a:ea typeface="+mn-ea"/>
                </a:rPr>
                <a:t>, </a:t>
              </a:r>
              <a:r>
                <a:rPr lang="ko-KR" altLang="en-US" sz="1400" b="1" dirty="0" smtClean="0">
                  <a:latin typeface="+mn-ea"/>
                  <a:ea typeface="+mn-ea"/>
                </a:rPr>
                <a:t>개체 집합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cxnSp>
          <p:nvCxnSpPr>
            <p:cNvPr id="57" name="직선 화살표 연결선 56"/>
            <p:cNvCxnSpPr>
              <a:stCxn id="53" idx="3"/>
            </p:cNvCxnSpPr>
            <p:nvPr/>
          </p:nvCxnSpPr>
          <p:spPr>
            <a:xfrm>
              <a:off x="1642904" y="4516367"/>
              <a:ext cx="501971" cy="416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1490431" y="4891404"/>
              <a:ext cx="575069" cy="245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1628713" y="5066029"/>
              <a:ext cx="538387" cy="208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개체와 개체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680520"/>
          </a:xfrm>
        </p:spPr>
        <p:txBody>
          <a:bodyPr/>
          <a:lstStyle/>
          <a:p>
            <a:pPr algn="just"/>
            <a:r>
              <a:rPr lang="en-US" altLang="ko-KR" dirty="0" smtClean="0"/>
              <a:t>ER </a:t>
            </a:r>
            <a:r>
              <a:rPr lang="ko-KR" altLang="en-US" dirty="0" smtClean="0"/>
              <a:t>다이어그램상에서 개체 타입은 직사각형으로 나타냄</a:t>
            </a:r>
            <a:endParaRPr lang="en-US" altLang="ko-KR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r>
              <a:rPr lang="ko-KR" altLang="en-US" dirty="0" smtClean="0"/>
              <a:t>개체 타입의 유형</a:t>
            </a:r>
            <a:endParaRPr lang="en-US" altLang="ko-KR" dirty="0" smtClean="0"/>
          </a:p>
          <a:p>
            <a:pPr marL="349250" lvl="1" indent="-171450" algn="just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강한 개체</a:t>
            </a:r>
            <a:r>
              <a:rPr lang="en-US" altLang="ko-KR" sz="1400" dirty="0">
                <a:latin typeface="+mn-ea"/>
              </a:rPr>
              <a:t>(strong entity) : </a:t>
            </a:r>
            <a:r>
              <a:rPr lang="ko-KR" altLang="en-US" sz="1400" dirty="0">
                <a:latin typeface="+mn-ea"/>
              </a:rPr>
              <a:t>다른 개체의 도움 없이 독자적으로 존재할 수 있는 개체</a:t>
            </a:r>
            <a:endParaRPr lang="en-US" altLang="ko-KR" sz="1400" dirty="0">
              <a:latin typeface="+mn-ea"/>
            </a:endParaRPr>
          </a:p>
          <a:p>
            <a:pPr marL="349250" lvl="1" indent="-171450" algn="just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약한 개체</a:t>
            </a:r>
            <a:r>
              <a:rPr lang="en-US" altLang="ko-KR" sz="1400" dirty="0">
                <a:latin typeface="+mn-ea"/>
              </a:rPr>
              <a:t>(weak entity) :</a:t>
            </a:r>
            <a:r>
              <a:rPr lang="ko-KR" altLang="en-US" sz="1400" dirty="0">
                <a:latin typeface="+mn-ea"/>
              </a:rPr>
              <a:t> 독자적으로는 존재할 수 없고 반드시 상위 개체 타입을 </a:t>
            </a:r>
            <a:r>
              <a:rPr lang="ko-KR" altLang="en-US" sz="1400" dirty="0" smtClean="0">
                <a:latin typeface="+mn-ea"/>
              </a:rPr>
              <a:t>가짐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27687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 타입의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다이어그램 표현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3" y="2598404"/>
            <a:ext cx="7130181" cy="212674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개체 타입의 </a:t>
            </a:r>
            <a:r>
              <a:rPr kumimoji="0" lang="en-US" altLang="ko-KR" sz="2000" dirty="0">
                <a:solidFill>
                  <a:schemeClr val="tx2"/>
                </a:solidFill>
              </a:rPr>
              <a:t>ER </a:t>
            </a:r>
            <a:r>
              <a:rPr kumimoji="0" lang="ko-KR" altLang="en-US" sz="2000" dirty="0">
                <a:solidFill>
                  <a:schemeClr val="tx2"/>
                </a:solidFill>
              </a:rPr>
              <a:t>다이어그램</a:t>
            </a:r>
            <a:r>
              <a:rPr kumimoji="0" lang="en-US" altLang="ko-KR" sz="2000" dirty="0">
                <a:solidFill>
                  <a:schemeClr val="tx2"/>
                </a:solidFill>
              </a:rPr>
              <a:t> </a:t>
            </a:r>
            <a:r>
              <a:rPr kumimoji="0" lang="ko-KR" altLang="en-US" sz="2000" dirty="0">
                <a:solidFill>
                  <a:schemeClr val="tx2"/>
                </a:solidFill>
              </a:rPr>
              <a:t>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3233160"/>
            <a:ext cx="6953076" cy="720000"/>
            <a:chOff x="643260" y="3173386"/>
            <a:chExt cx="6953076" cy="720000"/>
          </a:xfrm>
        </p:grpSpPr>
        <p:sp>
          <p:nvSpPr>
            <p:cNvPr id="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모델을 관계 데이터 모델로 사상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43608" y="1190682"/>
            <a:ext cx="6953076" cy="720000"/>
            <a:chOff x="643260" y="980728"/>
            <a:chExt cx="6953076" cy="720000"/>
          </a:xfrm>
        </p:grpSpPr>
        <p:sp>
          <p:nvSpPr>
            <p:cNvPr id="10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모델링의 개념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43608" y="2211921"/>
            <a:ext cx="6953076" cy="720000"/>
            <a:chOff x="643260" y="2077057"/>
            <a:chExt cx="6953076" cy="720000"/>
          </a:xfrm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모델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43608" y="4254399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ERwin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실습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43608" y="5275640"/>
            <a:ext cx="6953076" cy="720000"/>
            <a:chOff x="643260" y="3173386"/>
            <a:chExt cx="6953076" cy="720000"/>
          </a:xfrm>
        </p:grpSpPr>
        <p:sp>
          <p:nvSpPr>
            <p:cNvPr id="2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모델링 연습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(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마당대학 데이터베이스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 smtClean="0"/>
              <a:t>(attribute) :</a:t>
            </a:r>
            <a:r>
              <a:rPr lang="ko-KR" altLang="en-US" dirty="0" smtClean="0"/>
              <a:t> 개체가 가진 성질</a:t>
            </a:r>
            <a:endParaRPr lang="en-US" altLang="ko-KR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buNone/>
            </a:pPr>
            <a:endParaRPr lang="en-US" altLang="ko-KR" sz="1400" dirty="0" smtClean="0"/>
          </a:p>
          <a:p>
            <a:r>
              <a:rPr lang="ko-KR" altLang="en-US" dirty="0" smtClean="0"/>
              <a:t>속성의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 표현</a:t>
            </a:r>
            <a:endParaRPr lang="en-US" altLang="ko-KR" dirty="0" smtClean="0"/>
          </a:p>
          <a:p>
            <a:pPr lvl="1" algn="just"/>
            <a:r>
              <a:rPr lang="ko-KR" altLang="en-US" sz="1400" b="0" dirty="0" smtClean="0"/>
              <a:t>속성은 기본적으로 타원으로 표현</a:t>
            </a:r>
            <a:r>
              <a:rPr lang="en-US" altLang="ko-KR" sz="1400" b="0" dirty="0" smtClean="0"/>
              <a:t>.</a:t>
            </a:r>
            <a:r>
              <a:rPr lang="ko-KR" altLang="en-US" sz="1400" b="0" dirty="0" smtClean="0"/>
              <a:t> 개체 타입을 나타내는 직사각형과 실선으로 연결됨</a:t>
            </a:r>
            <a:endParaRPr lang="en-US" altLang="ko-KR" sz="1400" b="0" dirty="0" smtClean="0"/>
          </a:p>
          <a:p>
            <a:pPr lvl="1" algn="just"/>
            <a:r>
              <a:rPr lang="ko-KR" altLang="en-US" sz="1400" b="0" dirty="0" smtClean="0"/>
              <a:t>속성의 이름은 타원의 중앙에 표기함</a:t>
            </a:r>
            <a:endParaRPr lang="en-US" altLang="ko-KR" sz="1400" b="0" dirty="0" smtClean="0"/>
          </a:p>
          <a:p>
            <a:pPr lvl="1" algn="just"/>
            <a:r>
              <a:rPr lang="ko-KR" altLang="en-US" sz="1400" b="0" dirty="0" smtClean="0"/>
              <a:t>속성이 개체를 유일하게 식별할 수 있는 키일 경우 속성 이름에 밑줄을 </a:t>
            </a:r>
            <a:r>
              <a:rPr lang="ko-KR" altLang="en-US" sz="1400" dirty="0" smtClean="0"/>
              <a:t>그음</a:t>
            </a:r>
            <a:endParaRPr lang="ko-KR" altLang="en-US" sz="1400" b="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04715"/>
              </p:ext>
            </p:extLst>
          </p:nvPr>
        </p:nvGraphicFramePr>
        <p:xfrm>
          <a:off x="971521" y="1699066"/>
          <a:ext cx="4464496" cy="723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개체 타입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속성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도서이름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도서단가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1741746" y="4293094"/>
            <a:ext cx="3829473" cy="1695467"/>
            <a:chOff x="1115616" y="1049020"/>
            <a:chExt cx="5432350" cy="2405133"/>
          </a:xfrm>
        </p:grpSpPr>
        <p:sp>
          <p:nvSpPr>
            <p:cNvPr id="6" name="직사각형 5"/>
            <p:cNvSpPr>
              <a:spLocks noChangeAspect="1"/>
            </p:cNvSpPr>
            <p:nvPr/>
          </p:nvSpPr>
          <p:spPr>
            <a:xfrm>
              <a:off x="2934390" y="1049020"/>
              <a:ext cx="1717757" cy="601217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도서</a:t>
              </a:r>
              <a:endParaRPr lang="ko-KR" altLang="en-US" sz="12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115616" y="2852936"/>
              <a:ext cx="1471911" cy="601217"/>
              <a:chOff x="5580112" y="3645024"/>
              <a:chExt cx="1471911" cy="601217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580112" y="3645024"/>
                <a:ext cx="1471911" cy="601217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도서이름</a:t>
                </a:r>
                <a:endParaRPr lang="ko-KR" altLang="en-US" sz="1000" dirty="0"/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5780213" y="4103977"/>
                <a:ext cx="10801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059832" y="2852936"/>
              <a:ext cx="1471910" cy="60121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출판사</a:t>
              </a:r>
              <a:endParaRPr lang="ko-KR" altLang="en-US" sz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076056" y="2852936"/>
              <a:ext cx="1471910" cy="60121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가격</a:t>
              </a:r>
              <a:endParaRPr lang="ko-KR" altLang="en-US" sz="1200" dirty="0"/>
            </a:p>
          </p:txBody>
        </p:sp>
        <p:cxnSp>
          <p:nvCxnSpPr>
            <p:cNvPr id="12" name="직선 연결선 11"/>
            <p:cNvCxnSpPr>
              <a:stCxn id="6" idx="2"/>
              <a:endCxn id="8" idx="0"/>
            </p:cNvCxnSpPr>
            <p:nvPr/>
          </p:nvCxnSpPr>
          <p:spPr>
            <a:xfrm flipH="1">
              <a:off x="1851571" y="1650236"/>
              <a:ext cx="1941698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6" idx="2"/>
              <a:endCxn id="10" idx="0"/>
            </p:cNvCxnSpPr>
            <p:nvPr/>
          </p:nvCxnSpPr>
          <p:spPr>
            <a:xfrm>
              <a:off x="3793270" y="1650236"/>
              <a:ext cx="2518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6" idx="2"/>
              <a:endCxn id="11" idx="0"/>
            </p:cNvCxnSpPr>
            <p:nvPr/>
          </p:nvCxnSpPr>
          <p:spPr>
            <a:xfrm>
              <a:off x="3793270" y="1650236"/>
              <a:ext cx="2018741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885573" y="614299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6-11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도서 개체 타입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08104" y="162880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 타입과 속성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endParaRPr lang="en-US" altLang="ko-KR" sz="1400" dirty="0"/>
          </a:p>
          <a:p>
            <a:pPr algn="just">
              <a:buNone/>
            </a:pPr>
            <a:endParaRPr lang="ko-KR" altLang="en-US" sz="1400" b="0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592" y="1628800"/>
            <a:ext cx="5976664" cy="5040560"/>
            <a:chOff x="539552" y="963288"/>
            <a:chExt cx="6818337" cy="57170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963288"/>
              <a:ext cx="6818337" cy="5717038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/>
          </p:nvCxnSpPr>
          <p:spPr>
            <a:xfrm>
              <a:off x="611560" y="3573016"/>
              <a:ext cx="66967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11560" y="4365104"/>
              <a:ext cx="66967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355520" y="530120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8264" y="1340415"/>
            <a:ext cx="1872208" cy="11524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6-3 </a:t>
            </a:r>
            <a:r>
              <a:rPr lang="ko-KR" altLang="en-US" sz="1400" b="1" dirty="0" smtClean="0">
                <a:latin typeface="+mn-ea"/>
                <a:ea typeface="+mn-ea"/>
              </a:rPr>
              <a:t>속성의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ER </a:t>
            </a:r>
            <a:r>
              <a:rPr lang="ko-KR" altLang="en-US" sz="1400" b="1" dirty="0" smtClean="0">
                <a:latin typeface="+mn-ea"/>
                <a:ea typeface="+mn-ea"/>
              </a:rPr>
              <a:t>다이어그램 표현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속성의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92888" cy="5472608"/>
          </a:xfrm>
        </p:spPr>
        <p:txBody>
          <a:bodyPr/>
          <a:lstStyle/>
          <a:p>
            <a:r>
              <a:rPr lang="ko-KR" altLang="en-US" dirty="0" smtClean="0"/>
              <a:t>관계</a:t>
            </a:r>
            <a:r>
              <a:rPr lang="en-US" altLang="ko-KR" dirty="0" smtClean="0"/>
              <a:t>(relationship)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개체 사이의 연관성을 나타내는 개념</a:t>
            </a:r>
            <a:endParaRPr lang="en-US" altLang="ko-KR" dirty="0" smtClean="0"/>
          </a:p>
          <a:p>
            <a:r>
              <a:rPr lang="ko-KR" altLang="en-US" dirty="0" smtClean="0"/>
              <a:t>관계 타입</a:t>
            </a:r>
            <a:r>
              <a:rPr lang="en-US" altLang="ko-KR" dirty="0" smtClean="0"/>
              <a:t>(relationship type) :</a:t>
            </a:r>
            <a:r>
              <a:rPr lang="ko-KR" altLang="en-US" dirty="0" smtClean="0"/>
              <a:t> 개체 타입과 개체 타입 간의 연결 가능한 관계를 정의한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 집합</a:t>
            </a:r>
            <a:r>
              <a:rPr lang="en-US" altLang="ko-KR" dirty="0" smtClean="0"/>
              <a:t>(relationship set)</a:t>
            </a:r>
            <a:r>
              <a:rPr lang="ko-KR" altLang="en-US" dirty="0" smtClean="0"/>
              <a:t>은 관계로 연결된 집합을 의미함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9712" y="2780928"/>
            <a:ext cx="5282108" cy="3559245"/>
            <a:chOff x="1062521" y="2672976"/>
            <a:chExt cx="5282108" cy="3559245"/>
          </a:xfrm>
        </p:grpSpPr>
        <p:sp>
          <p:nvSpPr>
            <p:cNvPr id="5" name="다이아몬드 4"/>
            <p:cNvSpPr/>
            <p:nvPr/>
          </p:nvSpPr>
          <p:spPr>
            <a:xfrm>
              <a:off x="2933079" y="2672976"/>
              <a:ext cx="1487552" cy="54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주문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20093" y="4101838"/>
              <a:ext cx="1224136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축구의 이해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65811" y="3650740"/>
              <a:ext cx="1162498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200" dirty="0" err="1" smtClean="0">
                  <a:latin typeface="+mn-ea"/>
                </a:rPr>
                <a:t>축구아는</a:t>
              </a:r>
              <a:r>
                <a:rPr lang="ko-KR" altLang="en-US" sz="1200" dirty="0" smtClean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여자</a:t>
              </a:r>
              <a:endParaRPr lang="ko-KR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20093" y="4596369"/>
              <a:ext cx="1224136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200" dirty="0">
                  <a:latin typeface="+mn-ea"/>
                </a:rPr>
                <a:t>축구의 역사</a:t>
              </a:r>
              <a:endParaRPr lang="ko-KR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102057" y="3381758"/>
              <a:ext cx="1162285" cy="1716093"/>
            </a:xfrm>
            <a:prstGeom prst="ellips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8" name="직선 화살표 연결선 17"/>
            <p:cNvCxnSpPr>
              <a:stCxn id="21" idx="3"/>
            </p:cNvCxnSpPr>
            <p:nvPr/>
          </p:nvCxnSpPr>
          <p:spPr>
            <a:xfrm>
              <a:off x="4039622" y="3777436"/>
              <a:ext cx="1296895" cy="4684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28" idx="3"/>
            </p:cNvCxnSpPr>
            <p:nvPr/>
          </p:nvCxnSpPr>
          <p:spPr>
            <a:xfrm flipV="1">
              <a:off x="4024383" y="4245854"/>
              <a:ext cx="1312134" cy="4676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354819" y="3654325"/>
              <a:ext cx="684803" cy="2462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1</a:t>
              </a:r>
              <a:r>
                <a:rPr lang="ko-KR" altLang="en-US" sz="1000" dirty="0" smtClean="0">
                  <a:latin typeface="+mn-ea"/>
                </a:rPr>
                <a:t>번 주문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6517" y="4101838"/>
              <a:ext cx="646331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/>
              <a:r>
                <a:rPr lang="ko-KR" altLang="en-US" sz="1200" dirty="0" smtClean="0">
                  <a:solidFill>
                    <a:srgbClr val="000000"/>
                  </a:solidFill>
                  <a:latin typeface="+mn-ea"/>
                </a:rPr>
                <a:t>박지성</a:t>
              </a:r>
              <a:endParaRPr lang="ko-KR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42616" y="5201008"/>
              <a:ext cx="14614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관계</a:t>
              </a:r>
              <a:r>
                <a:rPr lang="en-US" altLang="ko-K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(relationship)</a:t>
              </a:r>
              <a:endPara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26806" y="5512457"/>
              <a:ext cx="2147576" cy="276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fontAlgn="base" latinLnBrk="0"/>
              <a:r>
                <a:rPr lang="ko-KR" alt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관</a:t>
              </a:r>
              <a:r>
                <a:rPr lang="ko-KR" alt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계</a:t>
              </a:r>
              <a:r>
                <a:rPr lang="ko-KR" alt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 집합</a:t>
              </a:r>
              <a:r>
                <a:rPr lang="en-US" altLang="ko-K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(relationship set)</a:t>
              </a:r>
              <a:r>
                <a:rPr lang="ko-KR" alt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 </a:t>
              </a:r>
              <a:endPara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rot="5400000">
              <a:off x="3500313" y="5270920"/>
              <a:ext cx="360040" cy="158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39580" y="4590370"/>
              <a:ext cx="684803" cy="2462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3</a:t>
              </a:r>
              <a:r>
                <a:rPr lang="ko-KR" altLang="en-US" sz="1000" dirty="0" smtClean="0">
                  <a:latin typeface="+mn-ea"/>
                </a:rPr>
                <a:t>번 주문</a:t>
              </a:r>
              <a:endParaRPr lang="ko-KR" altLang="en-US" sz="1000" dirty="0">
                <a:latin typeface="+mn-ea"/>
              </a:endParaRPr>
            </a:p>
          </p:txBody>
        </p:sp>
        <p:cxnSp>
          <p:nvCxnSpPr>
            <p:cNvPr id="35" name="직선 화살표 연결선 34"/>
            <p:cNvCxnSpPr>
              <a:endCxn id="5" idx="1"/>
            </p:cNvCxnSpPr>
            <p:nvPr/>
          </p:nvCxnSpPr>
          <p:spPr>
            <a:xfrm flipV="1">
              <a:off x="2168165" y="2942976"/>
              <a:ext cx="764914" cy="67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4409938" y="2937394"/>
              <a:ext cx="854571" cy="27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5204173" y="2733686"/>
              <a:ext cx="1140456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고객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62521" y="2733686"/>
              <a:ext cx="1140456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도서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V="1">
              <a:off x="3968365" y="4245854"/>
              <a:ext cx="1368152" cy="67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334416" y="4122347"/>
              <a:ext cx="729687" cy="2462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2</a:t>
              </a:r>
              <a:r>
                <a:rPr lang="ko-KR" altLang="en-US" sz="1000" dirty="0" smtClean="0">
                  <a:latin typeface="+mn-ea"/>
                </a:rPr>
                <a:t>번 주문 </a:t>
              </a:r>
              <a:endParaRPr lang="ko-KR" altLang="en-US" sz="1000" dirty="0">
                <a:latin typeface="+mn-ea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V="1">
              <a:off x="2590688" y="3770373"/>
              <a:ext cx="764914" cy="67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2566305" y="4238425"/>
              <a:ext cx="764914" cy="67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2581163" y="4706477"/>
              <a:ext cx="764914" cy="67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endCxn id="21" idx="1"/>
            </p:cNvCxnSpPr>
            <p:nvPr/>
          </p:nvCxnSpPr>
          <p:spPr>
            <a:xfrm flipV="1">
              <a:off x="2312182" y="3777436"/>
              <a:ext cx="1042637" cy="1404523"/>
            </a:xfrm>
            <a:prstGeom prst="straightConnector1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endCxn id="27" idx="1"/>
            </p:cNvCxnSpPr>
            <p:nvPr/>
          </p:nvCxnSpPr>
          <p:spPr>
            <a:xfrm flipV="1">
              <a:off x="2312181" y="4245458"/>
              <a:ext cx="1022235" cy="1008509"/>
            </a:xfrm>
            <a:prstGeom prst="straightConnector1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endCxn id="28" idx="1"/>
            </p:cNvCxnSpPr>
            <p:nvPr/>
          </p:nvCxnSpPr>
          <p:spPr>
            <a:xfrm flipV="1">
              <a:off x="2384189" y="4713481"/>
              <a:ext cx="955391" cy="540487"/>
            </a:xfrm>
            <a:prstGeom prst="straightConnector1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837267" y="5944189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6-15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</a:t>
              </a:r>
              <a:r>
                <a:rPr lang="en-US" altLang="ko-KR" sz="1400" b="1" dirty="0" smtClean="0">
                  <a:latin typeface="+mn-ea"/>
                  <a:ea typeface="+mn-ea"/>
                </a:rPr>
                <a:t>,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 타입</a:t>
              </a:r>
              <a:r>
                <a:rPr lang="en-US" altLang="ko-KR" sz="1400" b="1" dirty="0" smtClean="0">
                  <a:latin typeface="+mn-ea"/>
                  <a:ea typeface="+mn-ea"/>
                </a:rPr>
                <a:t>,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 집합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관계와 관계 타입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79188"/>
              </p:ext>
            </p:extLst>
          </p:nvPr>
        </p:nvGraphicFramePr>
        <p:xfrm>
          <a:off x="1345663" y="2132850"/>
          <a:ext cx="4032448" cy="840773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7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3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관계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3655" y="177281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6-4 </a:t>
            </a:r>
            <a:r>
              <a:rPr lang="ko-KR" altLang="en-US" sz="1400" b="1" dirty="0" smtClean="0">
                <a:latin typeface="+mn-ea"/>
                <a:ea typeface="+mn-ea"/>
              </a:rPr>
              <a:t>관계 타입의 </a:t>
            </a:r>
            <a:r>
              <a:rPr lang="en-US" altLang="ko-KR" sz="1400" b="1" dirty="0" smtClean="0">
                <a:latin typeface="+mn-ea"/>
                <a:ea typeface="+mn-ea"/>
              </a:rPr>
              <a:t>ER </a:t>
            </a:r>
            <a:r>
              <a:rPr lang="ko-KR" altLang="en-US" sz="1400" b="1" dirty="0" smtClean="0">
                <a:latin typeface="+mn-ea"/>
                <a:ea typeface="+mn-ea"/>
              </a:rPr>
              <a:t>다이어그램 표현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1879435" y="2507754"/>
            <a:ext cx="1405785" cy="36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주문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259632" y="3386336"/>
            <a:ext cx="5781147" cy="3251873"/>
            <a:chOff x="1251684" y="2708920"/>
            <a:chExt cx="6482199" cy="3646212"/>
          </a:xfrm>
        </p:grpSpPr>
        <p:sp>
          <p:nvSpPr>
            <p:cNvPr id="35" name="직사각형 34"/>
            <p:cNvSpPr/>
            <p:nvPr/>
          </p:nvSpPr>
          <p:spPr>
            <a:xfrm>
              <a:off x="1325171" y="3429000"/>
              <a:ext cx="6408712" cy="2520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25171" y="2708920"/>
              <a:ext cx="6408712" cy="6480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397179" y="2839708"/>
              <a:ext cx="6225621" cy="373268"/>
              <a:chOff x="-1404664" y="2852936"/>
              <a:chExt cx="6225621" cy="37326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92957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개체 타입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9" name="순서도: 판단 8"/>
              <p:cNvSpPr/>
              <p:nvPr/>
            </p:nvSpPr>
            <p:spPr>
              <a:xfrm>
                <a:off x="860709" y="2866204"/>
                <a:ext cx="1728192" cy="360000"/>
              </a:xfrm>
              <a:prstGeom prst="flowChartDecision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관계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-1404664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개체 타입</a:t>
                </a:r>
                <a:endParaRPr lang="ko-KR" altLang="en-US" sz="1200" dirty="0">
                  <a:latin typeface="+mn-ea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 flipH="1">
                <a:off x="329221" y="3051072"/>
                <a:ext cx="5260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/>
            <p:cNvCxnSpPr/>
            <p:nvPr/>
          </p:nvCxnSpPr>
          <p:spPr>
            <a:xfrm flipH="1">
              <a:off x="5368734" y="3030860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1397179" y="3559788"/>
              <a:ext cx="6225621" cy="373268"/>
              <a:chOff x="-1404664" y="2852936"/>
              <a:chExt cx="6225621" cy="37326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092957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고객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5" name="순서도: 판단 14"/>
              <p:cNvSpPr/>
              <p:nvPr/>
            </p:nvSpPr>
            <p:spPr>
              <a:xfrm>
                <a:off x="860709" y="2866204"/>
                <a:ext cx="1728192" cy="360000"/>
              </a:xfrm>
              <a:prstGeom prst="flowChartDecision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구매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-1404664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도서</a:t>
                </a:r>
                <a:endParaRPr lang="ko-KR" altLang="en-US" sz="1200" dirty="0">
                  <a:latin typeface="+mn-ea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 flipH="1">
                <a:off x="329221" y="3051072"/>
                <a:ext cx="5260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연결선 17"/>
            <p:cNvCxnSpPr/>
            <p:nvPr/>
          </p:nvCxnSpPr>
          <p:spPr>
            <a:xfrm flipH="1">
              <a:off x="5368734" y="3748399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397179" y="4077072"/>
              <a:ext cx="6225621" cy="373268"/>
              <a:chOff x="-1404664" y="2852936"/>
              <a:chExt cx="6225621" cy="373268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092957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학과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1" name="순서도: 판단 20"/>
              <p:cNvSpPr/>
              <p:nvPr/>
            </p:nvSpPr>
            <p:spPr>
              <a:xfrm>
                <a:off x="860709" y="2866204"/>
                <a:ext cx="1728192" cy="360000"/>
              </a:xfrm>
              <a:prstGeom prst="flowChartDecision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소속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-1404664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학생</a:t>
                </a:r>
                <a:endParaRPr lang="ko-KR" altLang="en-US" sz="1200" dirty="0">
                  <a:latin typeface="+mn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 flipH="1">
                <a:off x="329221" y="3051072"/>
                <a:ext cx="5260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/>
            <p:cNvCxnSpPr/>
            <p:nvPr/>
          </p:nvCxnSpPr>
          <p:spPr>
            <a:xfrm flipH="1">
              <a:off x="5368734" y="4265683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>
            <a:xfrm>
              <a:off x="1397179" y="4640680"/>
              <a:ext cx="6225621" cy="373268"/>
              <a:chOff x="-1404664" y="2852936"/>
              <a:chExt cx="6225621" cy="373268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092957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강좌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7" name="순서도: 판단 26"/>
              <p:cNvSpPr/>
              <p:nvPr/>
            </p:nvSpPr>
            <p:spPr>
              <a:xfrm>
                <a:off x="860709" y="2866204"/>
                <a:ext cx="1728192" cy="360000"/>
              </a:xfrm>
              <a:prstGeom prst="flowChartDecision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수강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-1404664" y="2852936"/>
                <a:ext cx="1728000" cy="3600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학생</a:t>
                </a:r>
                <a:endParaRPr lang="ko-KR" altLang="en-US" sz="1200" dirty="0">
                  <a:latin typeface="+mn-ea"/>
                </a:endParaRPr>
              </a:p>
            </p:txBody>
          </p:sp>
          <p:cxnSp>
            <p:nvCxnSpPr>
              <p:cNvPr id="29" name="직선 연결선 28"/>
              <p:cNvCxnSpPr>
                <a:stCxn id="27" idx="1"/>
              </p:cNvCxnSpPr>
              <p:nvPr/>
            </p:nvCxnSpPr>
            <p:spPr>
              <a:xfrm flipH="1">
                <a:off x="329221" y="3046204"/>
                <a:ext cx="531488" cy="48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/>
            <p:cNvCxnSpPr>
              <a:endCxn id="27" idx="3"/>
            </p:cNvCxnSpPr>
            <p:nvPr/>
          </p:nvCxnSpPr>
          <p:spPr>
            <a:xfrm flipH="1" flipV="1">
              <a:off x="5390744" y="4833948"/>
              <a:ext cx="504056" cy="4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3891120" y="5445264"/>
              <a:ext cx="1260000" cy="3600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수강학기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32" name="직선 연결선 31"/>
            <p:cNvCxnSpPr>
              <a:endCxn id="31" idx="0"/>
            </p:cNvCxnSpPr>
            <p:nvPr/>
          </p:nvCxnSpPr>
          <p:spPr>
            <a:xfrm rot="5400000">
              <a:off x="4301062" y="5220778"/>
              <a:ext cx="444544" cy="44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51684" y="6067100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6-16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관계의 예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sp>
        <p:nvSpPr>
          <p:cNvPr id="37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42900" indent="-342900" eaLnBrk="0" latinLnBrk="0" hangingPunct="0">
              <a:lnSpc>
                <a:spcPct val="10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v"/>
              <a:defRPr kumimoji="0" sz="2000" b="1">
                <a:solidFill>
                  <a:schemeClr val="tx2"/>
                </a:solidFill>
                <a:latin typeface="+mn-ea"/>
                <a:ea typeface="+mn-ea"/>
              </a:defRPr>
            </a:lvl1pPr>
            <a:lvl2pPr marL="447675" indent="-180975" eaLnBrk="0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+mn-lt"/>
                <a:ea typeface="+mn-ea"/>
              </a:defRPr>
            </a:lvl2pPr>
            <a:lvl3pPr marL="628650" indent="-180975" eaLnBrk="0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+mn-lt"/>
                <a:ea typeface="+mn-ea"/>
              </a:defRPr>
            </a:lvl3pPr>
            <a:lvl4pPr marL="809625" indent="-180975" eaLnBrk="0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>
                <a:latin typeface="+mn-lt"/>
                <a:ea typeface="+mn-ea"/>
              </a:defRPr>
            </a:lvl4pPr>
            <a:lvl5pPr marL="990600" indent="-180975" eaLnBrk="0" hangingPunct="0">
              <a:spcBef>
                <a:spcPct val="20000"/>
              </a:spcBef>
              <a:buClr>
                <a:srgbClr val="50ABCC"/>
              </a:buClr>
              <a:buFont typeface="Arial" panose="020B0604020202020204" pitchFamily="34" charset="0"/>
              <a:buChar char="»"/>
              <a:defRPr sz="11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ko-KR" altLang="en-US" dirty="0"/>
              <a:t>관계 타입의 </a:t>
            </a:r>
            <a:r>
              <a:rPr lang="en-US" altLang="ko-KR" dirty="0"/>
              <a:t>ER </a:t>
            </a:r>
            <a:r>
              <a:rPr lang="ko-KR" altLang="en-US" dirty="0"/>
              <a:t>다이어그램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관계와 관계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5328592"/>
          </a:xfrm>
        </p:spPr>
        <p:txBody>
          <a:bodyPr/>
          <a:lstStyle/>
          <a:p>
            <a:r>
              <a:rPr lang="ko-KR" altLang="en-US" dirty="0" smtClean="0"/>
              <a:t>차수에 따른 유형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관계 집합에 참가하는 개체 타입의 수를 관계 타입의 차수</a:t>
            </a:r>
            <a:r>
              <a:rPr lang="en-US" altLang="ko-KR" sz="1400" b="0" dirty="0" smtClean="0"/>
              <a:t>(degree)</a:t>
            </a:r>
            <a:r>
              <a:rPr lang="ko-KR" altLang="en-US" sz="1400" b="0" dirty="0" smtClean="0"/>
              <a:t>라고 함</a:t>
            </a:r>
            <a:r>
              <a:rPr lang="en-US" altLang="ko-KR" sz="1400" b="0" dirty="0" smtClean="0"/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10346"/>
              </p:ext>
            </p:extLst>
          </p:nvPr>
        </p:nvGraphicFramePr>
        <p:xfrm>
          <a:off x="611560" y="2813499"/>
          <a:ext cx="7920806" cy="3636264"/>
        </p:xfrm>
        <a:graphic>
          <a:graphicData uri="http://schemas.openxmlformats.org/drawingml/2006/table">
            <a:tbl>
              <a:tblPr/>
              <a:tblGrid>
                <a:gridCol w="4824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 개의 개체가 자기 자신과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관계를 맺음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5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개의 개체가 관계를 맺음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5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 개의 개체가 관계를 맺음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453465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6-5 </a:t>
            </a:r>
            <a:r>
              <a:rPr lang="ko-KR" altLang="en-US" sz="1400" b="1" dirty="0" smtClean="0">
                <a:latin typeface="+mn-ea"/>
                <a:ea typeface="+mn-ea"/>
              </a:rPr>
              <a:t>차수에 따른 관계 타입의 유형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4038228" y="3720871"/>
            <a:ext cx="0" cy="27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038228" y="3233167"/>
            <a:ext cx="0" cy="251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350690" y="3233167"/>
            <a:ext cx="3331418" cy="771062"/>
            <a:chOff x="614769" y="188640"/>
            <a:chExt cx="3331418" cy="771062"/>
          </a:xfrm>
        </p:grpSpPr>
        <p:cxnSp>
          <p:nvCxnSpPr>
            <p:cNvPr id="28" name="직선 연결선 27"/>
            <p:cNvCxnSpPr/>
            <p:nvPr/>
          </p:nvCxnSpPr>
          <p:spPr>
            <a:xfrm flipH="1">
              <a:off x="1115616" y="959702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1115616" y="677838"/>
              <a:ext cx="0" cy="275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115616" y="188640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115616" y="188640"/>
              <a:ext cx="0" cy="251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614769" y="310172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개체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6" name="순서도: 판단 25"/>
            <p:cNvSpPr>
              <a:spLocks noChangeAspect="1"/>
            </p:cNvSpPr>
            <p:nvPr/>
          </p:nvSpPr>
          <p:spPr>
            <a:xfrm>
              <a:off x="2650187" y="30778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관계</a:t>
              </a:r>
              <a:endParaRPr lang="en-US" altLang="ko-KR" sz="1200" dirty="0" smtClean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800375" y="4514453"/>
            <a:ext cx="2323761" cy="23571"/>
            <a:chOff x="589550" y="3284984"/>
            <a:chExt cx="2323761" cy="23571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>
            <a:spLocks noChangeAspect="1"/>
          </p:cNvSpPr>
          <p:nvPr/>
        </p:nvSpPr>
        <p:spPr>
          <a:xfrm>
            <a:off x="4134035" y="4302188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2" name="순서도: 판단 41"/>
          <p:cNvSpPr>
            <a:spLocks noChangeAspect="1"/>
          </p:cNvSpPr>
          <p:nvPr/>
        </p:nvSpPr>
        <p:spPr>
          <a:xfrm>
            <a:off x="2304431" y="4260329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관계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43" name="직사각형 42"/>
          <p:cNvSpPr>
            <a:spLocks noChangeAspect="1"/>
          </p:cNvSpPr>
          <p:nvPr/>
        </p:nvSpPr>
        <p:spPr>
          <a:xfrm>
            <a:off x="792263" y="428890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97596" y="5414613"/>
            <a:ext cx="2323761" cy="23571"/>
            <a:chOff x="589550" y="3284984"/>
            <a:chExt cx="2323761" cy="23571"/>
          </a:xfrm>
        </p:grpSpPr>
        <p:cxnSp>
          <p:nvCxnSpPr>
            <p:cNvPr id="45" name="직선 연결선 44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>
            <a:spLocks noChangeAspect="1"/>
          </p:cNvSpPr>
          <p:nvPr/>
        </p:nvSpPr>
        <p:spPr>
          <a:xfrm>
            <a:off x="4131256" y="5202348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>
          <a:xfrm>
            <a:off x="789484" y="518906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 rot="5400000">
            <a:off x="2734763" y="5810559"/>
            <a:ext cx="444544" cy="4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>
            <a:spLocks noChangeAspect="1"/>
          </p:cNvSpPr>
          <p:nvPr/>
        </p:nvSpPr>
        <p:spPr>
          <a:xfrm>
            <a:off x="2464718" y="5916513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순서도: 판단 47"/>
          <p:cNvSpPr>
            <a:spLocks noChangeAspect="1"/>
          </p:cNvSpPr>
          <p:nvPr/>
        </p:nvSpPr>
        <p:spPr>
          <a:xfrm>
            <a:off x="2301652" y="5160489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관계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30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064896" cy="4824536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	 1</a:t>
            </a:r>
            <a:r>
              <a:rPr lang="ko-KR" altLang="en-US" dirty="0" smtClean="0"/>
              <a:t>진 관계</a:t>
            </a:r>
            <a:r>
              <a:rPr lang="en-US" altLang="ko-KR" dirty="0" smtClean="0"/>
              <a:t>(recursive relationship) : </a:t>
            </a:r>
            <a:r>
              <a:rPr lang="ko-KR" altLang="en-US" dirty="0" smtClean="0"/>
              <a:t>한 개의 개체가 자기 자신과 관계를 맺는 경우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 2</a:t>
            </a:r>
            <a:r>
              <a:rPr lang="ko-KR" altLang="en-US" dirty="0" smtClean="0"/>
              <a:t>진 관계</a:t>
            </a:r>
            <a:r>
              <a:rPr lang="en-US" altLang="ko-KR" dirty="0" smtClean="0"/>
              <a:t>(binary relationship) : </a:t>
            </a:r>
            <a:r>
              <a:rPr lang="ko-KR" altLang="en-US" dirty="0" smtClean="0"/>
              <a:t>두 개의 개체가 관계를 맺는 경우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3712096" y="2915066"/>
            <a:ext cx="0" cy="27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712096" y="2427362"/>
            <a:ext cx="0" cy="251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17812" y="2427362"/>
            <a:ext cx="3331418" cy="771062"/>
            <a:chOff x="614769" y="188640"/>
            <a:chExt cx="3331418" cy="771062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1115616" y="959702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1115616" y="677838"/>
              <a:ext cx="0" cy="275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1115616" y="188640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15616" y="188640"/>
              <a:ext cx="0" cy="251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>
              <a:spLocks noChangeAspect="1"/>
            </p:cNvSpPr>
            <p:nvPr/>
          </p:nvSpPr>
          <p:spPr>
            <a:xfrm>
              <a:off x="614769" y="310172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학생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12" name="순서도: 판단 11"/>
            <p:cNvSpPr>
              <a:spLocks noChangeAspect="1"/>
            </p:cNvSpPr>
            <p:nvPr/>
          </p:nvSpPr>
          <p:spPr>
            <a:xfrm>
              <a:off x="2650187" y="30778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+mn-ea"/>
                </a:rPr>
                <a:t>멘토링</a:t>
              </a:r>
              <a:endParaRPr lang="en-US" altLang="ko-KR" sz="1200" dirty="0" smtClean="0"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71600" y="329145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6-17  </a:t>
            </a:r>
            <a:r>
              <a:rPr lang="en-US" altLang="ko-KR" sz="1400" b="1" dirty="0" smtClean="0">
                <a:latin typeface="+mn-ea"/>
                <a:ea typeface="+mn-ea"/>
              </a:rPr>
              <a:t>1</a:t>
            </a:r>
            <a:r>
              <a:rPr lang="ko-KR" altLang="en-US" sz="1400" b="1" dirty="0" smtClean="0">
                <a:latin typeface="+mn-ea"/>
                <a:ea typeface="+mn-ea"/>
              </a:rPr>
              <a:t>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관계의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25924" y="4943324"/>
            <a:ext cx="2323761" cy="23571"/>
            <a:chOff x="589550" y="3284984"/>
            <a:chExt cx="2323761" cy="23571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>
            <a:spLocks noChangeAspect="1"/>
          </p:cNvSpPr>
          <p:nvPr/>
        </p:nvSpPr>
        <p:spPr>
          <a:xfrm>
            <a:off x="4359584" y="4731059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학과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순서도: 판단 17"/>
          <p:cNvSpPr>
            <a:spLocks noChangeAspect="1"/>
          </p:cNvSpPr>
          <p:nvPr/>
        </p:nvSpPr>
        <p:spPr>
          <a:xfrm>
            <a:off x="2529980" y="4689200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소속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1017812" y="4717775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학생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600" y="544522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6-18  </a:t>
            </a:r>
            <a:r>
              <a:rPr lang="en-US" altLang="ko-KR" sz="1400" b="1" dirty="0" smtClean="0">
                <a:latin typeface="+mn-ea"/>
                <a:ea typeface="+mn-ea"/>
              </a:rPr>
              <a:t>2</a:t>
            </a:r>
            <a:r>
              <a:rPr lang="ko-KR" altLang="en-US" sz="1400" b="1" dirty="0" smtClean="0">
                <a:latin typeface="+mn-ea"/>
                <a:ea typeface="+mn-ea"/>
              </a:rPr>
              <a:t>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관계의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4518" y="4149080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  <a:latin typeface="+mn-ea"/>
                <a:ea typeface="+mn-ea"/>
                <a:sym typeface="Wingdings 2"/>
              </a:rPr>
              <a:t> </a:t>
            </a:r>
            <a:endParaRPr lang="ko-KR" altLang="en-US" sz="20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518" y="1927498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ysClr val="windowText" lastClr="000000"/>
                </a:solidFill>
                <a:latin typeface="+mn-ea"/>
                <a:ea typeface="+mn-ea"/>
                <a:sym typeface="Wingdings 2"/>
              </a:rPr>
              <a:t></a:t>
            </a:r>
            <a:endParaRPr lang="ko-KR" altLang="en-US" sz="2000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064896" cy="508232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      3</a:t>
            </a:r>
            <a:r>
              <a:rPr lang="ko-KR" altLang="en-US" dirty="0"/>
              <a:t>진 관계</a:t>
            </a:r>
            <a:r>
              <a:rPr lang="en-US" altLang="ko-KR" dirty="0"/>
              <a:t>(ternary relationship) : </a:t>
            </a:r>
            <a:r>
              <a:rPr lang="ko-KR" altLang="en-US" dirty="0"/>
              <a:t>세 개의 개체가 관계를 맺는 경우</a:t>
            </a:r>
            <a:endParaRPr lang="en-US" altLang="ko-KR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043608" y="2636912"/>
            <a:ext cx="4427678" cy="1728192"/>
            <a:chOff x="936410" y="5991866"/>
            <a:chExt cx="4427678" cy="1728192"/>
          </a:xfrm>
        </p:grpSpPr>
        <p:grpSp>
          <p:nvGrpSpPr>
            <p:cNvPr id="21" name="그룹 20"/>
            <p:cNvGrpSpPr/>
            <p:nvPr/>
          </p:nvGrpSpPr>
          <p:grpSpPr>
            <a:xfrm>
              <a:off x="2025924" y="6245990"/>
              <a:ext cx="2323761" cy="23571"/>
              <a:chOff x="589550" y="3284984"/>
              <a:chExt cx="2323761" cy="23571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H="1">
                <a:off x="2387245" y="3308555"/>
                <a:ext cx="5260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H="1">
                <a:off x="589550" y="3284984"/>
                <a:ext cx="5260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/>
            <p:cNvSpPr>
              <a:spLocks noChangeAspect="1"/>
            </p:cNvSpPr>
            <p:nvPr/>
          </p:nvSpPr>
          <p:spPr>
            <a:xfrm>
              <a:off x="4359584" y="6033725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프로젝트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1017812" y="6020441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직원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rot="5400000">
              <a:off x="2963091" y="6641936"/>
              <a:ext cx="444544" cy="44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>
              <a:spLocks noChangeAspect="1"/>
            </p:cNvSpPr>
            <p:nvPr/>
          </p:nvSpPr>
          <p:spPr>
            <a:xfrm>
              <a:off x="2693046" y="6747890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부품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8" name="순서도: 판단 27"/>
            <p:cNvSpPr>
              <a:spLocks noChangeAspect="1"/>
            </p:cNvSpPr>
            <p:nvPr/>
          </p:nvSpPr>
          <p:spPr>
            <a:xfrm>
              <a:off x="2529980" y="5991866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수행</a:t>
              </a:r>
              <a:endParaRPr lang="en-US" altLang="ko-KR" sz="1200" dirty="0" smtClean="0"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6410" y="7432026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6-19  </a:t>
              </a:r>
              <a:r>
                <a:rPr lang="en-US" altLang="ko-KR" sz="1400" b="1" dirty="0" smtClean="0">
                  <a:latin typeface="+mn-ea"/>
                  <a:ea typeface="+mn-ea"/>
                </a:rPr>
                <a:t>3</a:t>
              </a:r>
              <a:r>
                <a:rPr lang="ko-KR" altLang="en-US" sz="1400" b="1" dirty="0" smtClean="0">
                  <a:latin typeface="+mn-ea"/>
                  <a:ea typeface="+mn-ea"/>
                </a:rPr>
                <a:t>진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관계의 예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4043" y="1959832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  <a:latin typeface="+mn-ea"/>
                <a:ea typeface="+mn-ea"/>
                <a:sym typeface="Wingdings 2"/>
              </a:rPr>
              <a:t></a:t>
            </a:r>
            <a:endParaRPr lang="ko-KR" altLang="en-US" sz="20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  <p:extLst>
      <p:ext uri="{BB962C8B-B14F-4D97-AF65-F5344CB8AC3E}">
        <p14:creationId xmlns:p14="http://schemas.microsoft.com/office/powerpoint/2010/main" val="29350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60991"/>
            <a:ext cx="8064896" cy="5036361"/>
          </a:xfrm>
        </p:spPr>
        <p:txBody>
          <a:bodyPr/>
          <a:lstStyle/>
          <a:p>
            <a:r>
              <a:rPr lang="ko-KR" altLang="en-US" dirty="0" smtClean="0"/>
              <a:t>관계 </a:t>
            </a:r>
            <a:r>
              <a:rPr lang="ko-KR" altLang="en-US" dirty="0" err="1" smtClean="0"/>
              <a:t>대응수</a:t>
            </a:r>
            <a:r>
              <a:rPr lang="en-US" altLang="ko-KR" dirty="0" smtClean="0"/>
              <a:t>(cardinality) :</a:t>
            </a:r>
            <a:r>
              <a:rPr lang="ko-KR" altLang="en-US" dirty="0" smtClean="0"/>
              <a:t> 두 개체 타입의 관계에 실제로 참여하는 개별 개체 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23325"/>
              </p:ext>
            </p:extLst>
          </p:nvPr>
        </p:nvGraphicFramePr>
        <p:xfrm>
          <a:off x="683568" y="2590386"/>
          <a:ext cx="7920806" cy="3214878"/>
        </p:xfrm>
        <a:graphic>
          <a:graphicData uri="http://schemas.openxmlformats.org/drawingml/2006/table">
            <a:tbl>
              <a:tblPr/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일대일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하나의 개체가 하나의 개체에 대응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일대다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하나의 개체가 여러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다대일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개체가 하나의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다대다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개체가 여러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223034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대응수에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따른 관계 타입의 유형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10800000">
            <a:off x="899593" y="3290983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/>
          <p:cNvSpPr>
            <a:spLocks noChangeAspect="1"/>
          </p:cNvSpPr>
          <p:nvPr/>
        </p:nvSpPr>
        <p:spPr>
          <a:xfrm>
            <a:off x="1800375" y="3022001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3" name="직선 연결선 32"/>
          <p:cNvCxnSpPr/>
          <p:nvPr/>
        </p:nvCxnSpPr>
        <p:spPr>
          <a:xfrm rot="10800000">
            <a:off x="899593" y="400153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판단 33"/>
          <p:cNvSpPr>
            <a:spLocks noChangeAspect="1"/>
          </p:cNvSpPr>
          <p:nvPr/>
        </p:nvSpPr>
        <p:spPr>
          <a:xfrm>
            <a:off x="1800375" y="373255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5" name="직선 연결선 34"/>
          <p:cNvCxnSpPr/>
          <p:nvPr/>
        </p:nvCxnSpPr>
        <p:spPr>
          <a:xfrm rot="10800000">
            <a:off x="899593" y="4729107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판단 35"/>
          <p:cNvSpPr>
            <a:spLocks noChangeAspect="1"/>
          </p:cNvSpPr>
          <p:nvPr/>
        </p:nvSpPr>
        <p:spPr>
          <a:xfrm>
            <a:off x="1800375" y="4460125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7" name="직선 연결선 36"/>
          <p:cNvCxnSpPr/>
          <p:nvPr/>
        </p:nvCxnSpPr>
        <p:spPr>
          <a:xfrm rot="10800000">
            <a:off x="899593" y="5449187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판단 37"/>
          <p:cNvSpPr>
            <a:spLocks noChangeAspect="1"/>
          </p:cNvSpPr>
          <p:nvPr/>
        </p:nvSpPr>
        <p:spPr>
          <a:xfrm>
            <a:off x="1800375" y="5180205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99592" y="2983901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9592" y="3703981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9912" y="2983901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79912" y="4424061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9912" y="3703981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9592" y="4424061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79912" y="5144141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9592" y="5144141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08615"/>
            <a:ext cx="8064896" cy="8842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tx1"/>
              </a:buClr>
              <a:buChar char=""/>
            </a:pPr>
            <a:r>
              <a:rPr lang="ko-KR" altLang="en-US" dirty="0"/>
              <a:t>일대일</a:t>
            </a:r>
            <a:r>
              <a:rPr lang="en-US" altLang="ko-KR" dirty="0"/>
              <a:t>(1:1)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marL="182562" indent="0">
              <a:buClrTx/>
              <a:buNone/>
            </a:pPr>
            <a:r>
              <a:rPr lang="ko-KR" altLang="en-US" sz="1400" b="0" dirty="0" smtClean="0"/>
              <a:t>   좌측 </a:t>
            </a:r>
            <a:r>
              <a:rPr lang="ko-KR" altLang="en-US" sz="1400" b="0" dirty="0"/>
              <a:t>개체 타입에 포함된 개체가 우측 개체 타입에 포함된 개체와 일대일로 대응하는 </a:t>
            </a:r>
            <a:r>
              <a:rPr lang="ko-KR" altLang="en-US" sz="1400" b="0" dirty="0" smtClean="0"/>
              <a:t>관계</a:t>
            </a:r>
            <a:r>
              <a:rPr lang="en-US" altLang="ko-KR" dirty="0" smtClean="0"/>
              <a:t>	</a:t>
            </a:r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19672" y="2708920"/>
            <a:ext cx="5186885" cy="3166061"/>
            <a:chOff x="1305803" y="2999243"/>
            <a:chExt cx="5186885" cy="3166061"/>
          </a:xfrm>
        </p:grpSpPr>
        <p:grpSp>
          <p:nvGrpSpPr>
            <p:cNvPr id="33" name="그룹 32"/>
            <p:cNvGrpSpPr/>
            <p:nvPr/>
          </p:nvGrpSpPr>
          <p:grpSpPr>
            <a:xfrm>
              <a:off x="1524205" y="2999243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34" name="타원 33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667369" y="2999243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43" name="타원 42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순서도: 연결자 45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0" name="순서도: 연결자 49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51" name="직선 연결선 50"/>
            <p:cNvCxnSpPr/>
            <p:nvPr/>
          </p:nvCxnSpPr>
          <p:spPr>
            <a:xfrm rot="16200000" flipH="1">
              <a:off x="3768394" y="1385722"/>
              <a:ext cx="254059" cy="402898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rot="5400000" flipH="1" flipV="1">
              <a:off x="3504143" y="1649974"/>
              <a:ext cx="796118" cy="404253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6200000" flipH="1">
              <a:off x="3768394" y="1673722"/>
              <a:ext cx="254059" cy="402898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1894490" y="3383243"/>
              <a:ext cx="4015424" cy="288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V="1">
              <a:off x="1894490" y="3417184"/>
              <a:ext cx="4028981" cy="25405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94490" y="3815243"/>
              <a:ext cx="4028981" cy="25405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94490" y="3959243"/>
              <a:ext cx="401542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1984" y="4511251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사원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68204" y="4511251"/>
              <a:ext cx="646331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컴퓨터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rot="10800000">
              <a:off x="2319833" y="5392361"/>
              <a:ext cx="31683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/>
            <p:cNvSpPr>
              <a:spLocks noChangeAspect="1"/>
            </p:cNvSpPr>
            <p:nvPr/>
          </p:nvSpPr>
          <p:spPr>
            <a:xfrm>
              <a:off x="3220615" y="5123379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사용</a:t>
              </a:r>
              <a:endParaRPr lang="en-US" altLang="ko-KR" sz="1200" dirty="0" smtClean="0">
                <a:latin typeface="+mn-ea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19832" y="5085279"/>
              <a:ext cx="27443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00152" y="5085279"/>
              <a:ext cx="27443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1305803" y="5178373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사원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5488184" y="5159323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컴퓨터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74203" y="5877272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6-20 </a:t>
              </a:r>
              <a:r>
                <a:rPr lang="ko-KR" altLang="en-US" sz="1400" b="1" dirty="0" smtClean="0">
                  <a:latin typeface="+mn-ea"/>
                  <a:ea typeface="+mn-ea"/>
                </a:rPr>
                <a:t>일대일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관계의 예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sp>
        <p:nvSpPr>
          <p:cNvPr id="67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50405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 typeface="Wingdings" pitchFamily="2" charset="2"/>
              <a:buChar char=""/>
            </a:pPr>
            <a:r>
              <a:rPr lang="ko-KR" altLang="en-US" dirty="0"/>
              <a:t>일대다</a:t>
            </a:r>
            <a:r>
              <a:rPr lang="en-US" altLang="ko-KR" dirty="0"/>
              <a:t>(1:N), </a:t>
            </a:r>
            <a:r>
              <a:rPr lang="ko-KR" altLang="en-US" dirty="0" err="1"/>
              <a:t>다대일</a:t>
            </a:r>
            <a:r>
              <a:rPr lang="en-US" altLang="ko-KR" dirty="0"/>
              <a:t>(N:1) </a:t>
            </a:r>
            <a:r>
              <a:rPr lang="ko-KR" altLang="en-US" dirty="0"/>
              <a:t>관계</a:t>
            </a:r>
            <a:endParaRPr lang="en-US" altLang="ko-KR" dirty="0"/>
          </a:p>
          <a:p>
            <a:pPr marL="182562" indent="0">
              <a:buClrTx/>
              <a:buNone/>
            </a:pPr>
            <a:r>
              <a:rPr lang="ko-KR" altLang="en-US" sz="1400" b="0" dirty="0" smtClean="0"/>
              <a:t>   실제 </a:t>
            </a:r>
            <a:r>
              <a:rPr lang="ko-KR" altLang="en-US" sz="1400" b="0" dirty="0"/>
              <a:t>일상생활에서 가장 많이 볼 수 있는 관계로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한쪽 개체 타입의 개체 하나가 다른 쪽 개체 </a:t>
            </a:r>
            <a:r>
              <a:rPr lang="ko-KR" altLang="en-US" sz="1400" b="0" dirty="0" smtClean="0"/>
              <a:t> </a:t>
            </a:r>
            <a:endParaRPr lang="en-US" altLang="ko-KR" sz="1400" b="0" dirty="0" smtClean="0"/>
          </a:p>
          <a:p>
            <a:pPr marL="182562" indent="0">
              <a:buClrTx/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</a:t>
            </a:r>
            <a:r>
              <a:rPr lang="ko-KR" altLang="en-US" sz="1400" b="0" dirty="0" smtClean="0"/>
              <a:t>타입의 </a:t>
            </a:r>
            <a:r>
              <a:rPr lang="ko-KR" altLang="en-US" sz="1400" b="0" dirty="0"/>
              <a:t>여러 개체와 관계를 </a:t>
            </a:r>
            <a:r>
              <a:rPr lang="ko-KR" altLang="en-US" sz="1400" b="0" dirty="0" smtClean="0"/>
              <a:t>맺음</a:t>
            </a:r>
            <a:r>
              <a:rPr lang="en-US" altLang="ko-KR" sz="1400" b="0" dirty="0"/>
              <a:t>	</a:t>
            </a:r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en-US" altLang="ko-KR" dirty="0"/>
          </a:p>
          <a:p>
            <a:pPr>
              <a:buClr>
                <a:schemeClr val="tx1"/>
              </a:buClr>
              <a:buChar char=""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213954" y="3108361"/>
            <a:ext cx="5252976" cy="3150425"/>
            <a:chOff x="1213954" y="3108361"/>
            <a:chExt cx="5252976" cy="3150425"/>
          </a:xfrm>
        </p:grpSpPr>
        <p:grpSp>
          <p:nvGrpSpPr>
            <p:cNvPr id="4" name="그룹 32"/>
            <p:cNvGrpSpPr/>
            <p:nvPr/>
          </p:nvGrpSpPr>
          <p:grpSpPr>
            <a:xfrm>
              <a:off x="1498447" y="3108361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34" name="타원 33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순서도: 연결자 34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순서도: 연결자 35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순서도: 연결자 36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8" name="순서도: 연결자 37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9" name="순서도: 연결자 38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0" name="순서도: 연결자 39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5" name="그룹 41"/>
            <p:cNvGrpSpPr/>
            <p:nvPr/>
          </p:nvGrpSpPr>
          <p:grpSpPr>
            <a:xfrm>
              <a:off x="5641611" y="3108361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43" name="타원 42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순서도: 연결자 43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순서도: 연결자 44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순서도: 연결자 45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순서도: 연결자 46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순서도: 연결자 48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0" name="순서도: 연결자 49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576226" y="4620369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학과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28171" y="4620369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학생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rot="10800000">
              <a:off x="2294075" y="5501479"/>
              <a:ext cx="31683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/>
            <p:cNvSpPr>
              <a:spLocks noChangeAspect="1"/>
            </p:cNvSpPr>
            <p:nvPr/>
          </p:nvSpPr>
          <p:spPr>
            <a:xfrm>
              <a:off x="3194857" y="523249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소속</a:t>
              </a:r>
              <a:endParaRPr lang="en-US" altLang="ko-KR" sz="1200" dirty="0" smtClean="0">
                <a:latin typeface="+mn-ea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94074" y="5194397"/>
              <a:ext cx="27443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74394" y="5194397"/>
              <a:ext cx="30168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1280045" y="5287491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학과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5462426" y="5268441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+mn-ea"/>
                </a:rPr>
                <a:t>학생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13954" y="5970754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6-21 </a:t>
              </a:r>
              <a:r>
                <a:rPr lang="ko-KR" altLang="en-US" sz="1400" b="1" dirty="0" smtClean="0">
                  <a:latin typeface="+mn-ea"/>
                  <a:ea typeface="+mn-ea"/>
                </a:rPr>
                <a:t>일대다</a:t>
              </a:r>
              <a:r>
                <a:rPr lang="en-US" altLang="ko-KR" sz="1400" b="1" dirty="0" smtClean="0">
                  <a:latin typeface="+mn-ea"/>
                  <a:ea typeface="+mn-ea"/>
                </a:rPr>
                <a:t>(1:N), </a:t>
              </a:r>
              <a:r>
                <a:rPr lang="ko-KR" altLang="en-US" sz="1400" b="1" dirty="0" err="1" smtClean="0">
                  <a:latin typeface="+mn-ea"/>
                  <a:ea typeface="+mn-ea"/>
                </a:rPr>
                <a:t>다대일</a:t>
              </a:r>
              <a:r>
                <a:rPr lang="en-US" altLang="ko-KR" sz="1400" b="1" dirty="0" smtClean="0">
                  <a:latin typeface="+mn-ea"/>
                  <a:ea typeface="+mn-ea"/>
                </a:rPr>
                <a:t>(N:1)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관계의 예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cxnSp>
          <p:nvCxnSpPr>
            <p:cNvPr id="67" name="직선 연결선 66"/>
            <p:cNvCxnSpPr>
              <a:endCxn id="44" idx="3"/>
            </p:cNvCxnSpPr>
            <p:nvPr/>
          </p:nvCxnSpPr>
          <p:spPr>
            <a:xfrm flipV="1">
              <a:off x="1822448" y="3382302"/>
              <a:ext cx="4110434" cy="8592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rot="16200000" flipH="1">
              <a:off x="3823798" y="1322874"/>
              <a:ext cx="144000" cy="41467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endCxn id="50" idx="2"/>
            </p:cNvCxnSpPr>
            <p:nvPr/>
          </p:nvCxnSpPr>
          <p:spPr>
            <a:xfrm>
              <a:off x="1862026" y="3338284"/>
              <a:ext cx="4057299" cy="8740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868732" y="3660225"/>
              <a:ext cx="4054132" cy="288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5400000" flipH="1" flipV="1">
              <a:off x="3833990" y="1825411"/>
              <a:ext cx="110059" cy="406768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rot="16200000" flipH="1">
              <a:off x="3895798" y="1941543"/>
              <a:ext cx="0" cy="408124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1868732" y="3948225"/>
              <a:ext cx="4054132" cy="144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61963" y="1031875"/>
            <a:ext cx="8326437" cy="4105275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데이터 모델링의 개념을 이해한다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개념적 모델링 단계에 사용하는 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모델을 이해하고 작성 방법을 알아본다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 err="1">
                <a:solidFill>
                  <a:srgbClr val="393939"/>
                </a:solidFill>
                <a:latin typeface="+mn-ea"/>
              </a:rPr>
              <a:t>ERwin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프로그램을 사용하여 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모델을 작성해본다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마당대학 데이터베이스를 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모델로 직접 설계해본다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  <a:endParaRPr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1224296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"/>
            </a:pPr>
            <a:r>
              <a:rPr lang="ko-KR" altLang="en-US" dirty="0" err="1"/>
              <a:t>다대다</a:t>
            </a:r>
            <a:r>
              <a:rPr lang="en-US" altLang="ko-KR" dirty="0"/>
              <a:t>(N:M)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marL="177800" indent="0" algn="just">
              <a:buClrTx/>
              <a:buNone/>
            </a:pPr>
            <a:r>
              <a:rPr lang="ko-KR" altLang="en-US" sz="1400" b="0" dirty="0" smtClean="0"/>
              <a:t>   각 </a:t>
            </a:r>
            <a:r>
              <a:rPr lang="ko-KR" altLang="en-US" sz="1400" b="0" dirty="0"/>
              <a:t>개체 타입의 개체들이 서로 임의의 개수의 개체들과 서로 복합적인 관계를 맺고 있는 </a:t>
            </a:r>
            <a:r>
              <a:rPr lang="ko-KR" altLang="en-US" sz="1400" b="0" dirty="0" smtClean="0"/>
              <a:t>관계</a:t>
            </a:r>
            <a:endParaRPr lang="en-US" altLang="ko-KR" sz="1400" b="0" dirty="0"/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41408" y="2853096"/>
            <a:ext cx="5186885" cy="3168192"/>
            <a:chOff x="1241408" y="3108201"/>
            <a:chExt cx="5186885" cy="3168192"/>
          </a:xfrm>
        </p:grpSpPr>
        <p:grpSp>
          <p:nvGrpSpPr>
            <p:cNvPr id="97" name="그룹 32"/>
            <p:cNvGrpSpPr/>
            <p:nvPr/>
          </p:nvGrpSpPr>
          <p:grpSpPr>
            <a:xfrm>
              <a:off x="1459810" y="3108201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98" name="타원 97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순서도: 연결자 98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순서도: 연결자 99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순서도: 연결자 100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순서도: 연결자 101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순서도: 연결자 102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순서도: 연결자 103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순서도: 연결자 104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6" name="그룹 41"/>
            <p:cNvGrpSpPr/>
            <p:nvPr/>
          </p:nvGrpSpPr>
          <p:grpSpPr>
            <a:xfrm>
              <a:off x="5567805" y="3108201"/>
              <a:ext cx="648000" cy="1440000"/>
              <a:chOff x="1043608" y="1124744"/>
              <a:chExt cx="1008112" cy="2160240"/>
            </a:xfrm>
            <a:solidFill>
              <a:schemeClr val="tx2">
                <a:lumMod val="20000"/>
                <a:lumOff val="80000"/>
              </a:schemeClr>
            </a:solidFill>
            <a:effectLst/>
          </p:grpSpPr>
          <p:sp>
            <p:nvSpPr>
              <p:cNvPr id="107" name="타원 106"/>
              <p:cNvSpPr/>
              <p:nvPr/>
            </p:nvSpPr>
            <p:spPr>
              <a:xfrm>
                <a:off x="1043608" y="1124744"/>
                <a:ext cx="1008112" cy="216024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순서도: 연결자 107"/>
              <p:cNvSpPr/>
              <p:nvPr/>
            </p:nvSpPr>
            <p:spPr>
              <a:xfrm>
                <a:off x="1475656" y="141277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순서도: 연결자 108"/>
              <p:cNvSpPr/>
              <p:nvPr/>
            </p:nvSpPr>
            <p:spPr>
              <a:xfrm>
                <a:off x="1475656" y="162880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순서도: 연결자 109"/>
              <p:cNvSpPr/>
              <p:nvPr/>
            </p:nvSpPr>
            <p:spPr>
              <a:xfrm>
                <a:off x="1475656" y="1844824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순서도: 연결자 110"/>
              <p:cNvSpPr/>
              <p:nvPr/>
            </p:nvSpPr>
            <p:spPr>
              <a:xfrm>
                <a:off x="1475656" y="2060848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순서도: 연결자 111"/>
              <p:cNvSpPr/>
              <p:nvPr/>
            </p:nvSpPr>
            <p:spPr>
              <a:xfrm>
                <a:off x="1475656" y="2276872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순서도: 연결자 112"/>
              <p:cNvSpPr/>
              <p:nvPr/>
            </p:nvSpPr>
            <p:spPr>
              <a:xfrm>
                <a:off x="1475656" y="2492896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순서도: 연결자 113"/>
              <p:cNvSpPr/>
              <p:nvPr/>
            </p:nvSpPr>
            <p:spPr>
              <a:xfrm>
                <a:off x="1475656" y="2708920"/>
                <a:ext cx="144016" cy="144016"/>
              </a:xfrm>
              <a:prstGeom prst="flowChartConnector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537589" y="4620209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학생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51434" y="4620209"/>
              <a:ext cx="492443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강좌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rot="10800000">
              <a:off x="2255438" y="5501319"/>
              <a:ext cx="31683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/>
            <p:cNvSpPr>
              <a:spLocks noChangeAspect="1"/>
            </p:cNvSpPr>
            <p:nvPr/>
          </p:nvSpPr>
          <p:spPr>
            <a:xfrm>
              <a:off x="3156220" y="523233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수강</a:t>
              </a:r>
              <a:endParaRPr lang="en-US" altLang="ko-KR" sz="1200" dirty="0" smtClean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38358" y="5194237"/>
              <a:ext cx="325730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25821" y="5194237"/>
              <a:ext cx="30168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1241408" y="5287331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학생</a:t>
              </a:r>
              <a:endParaRPr lang="ko-KR" altLang="en-US" sz="1200" dirty="0"/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5423789" y="5268281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강좌</a:t>
              </a:r>
              <a:endParaRPr lang="ko-KR" altLang="en-US" sz="12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41408" y="5988361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6-22 </a:t>
              </a:r>
              <a:r>
                <a:rPr lang="ko-KR" altLang="en-US" sz="1400" b="1" dirty="0" err="1" smtClean="0">
                  <a:ea typeface="맑은 고딕" panose="020B0503020000020004" pitchFamily="50" charset="-127"/>
                </a:rPr>
                <a:t>다대다</a:t>
              </a:r>
              <a:r>
                <a:rPr lang="en-US" altLang="ko-KR" sz="1400" b="1" dirty="0" smtClean="0">
                  <a:ea typeface="맑은 고딕" panose="020B0503020000020004" pitchFamily="50" charset="-127"/>
                </a:rPr>
                <a:t>(N:M)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ea typeface="맑은 고딕" panose="020B0503020000020004" pitchFamily="50" charset="-127"/>
                </a:rPr>
                <a:t>관계의 예</a:t>
              </a:r>
              <a:endParaRPr lang="ko-KR" altLang="en-US" sz="1400" b="1" dirty="0">
                <a:ea typeface="맑은 고딕" panose="020B0503020000020004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1830095" y="3348201"/>
              <a:ext cx="401549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1830095" y="3348201"/>
              <a:ext cx="4015496" cy="288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830095" y="3348201"/>
              <a:ext cx="4029053" cy="5420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0800000" flipV="1">
              <a:off x="1816539" y="3348200"/>
              <a:ext cx="4029053" cy="3980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rot="10800000" flipV="1">
              <a:off x="1816539" y="3492200"/>
              <a:ext cx="4029053" cy="4659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rot="10800000">
              <a:off x="1816539" y="3670143"/>
              <a:ext cx="4029053" cy="5420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V="1">
              <a:off x="1830095" y="3492201"/>
              <a:ext cx="4015496" cy="72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1830095" y="4212201"/>
              <a:ext cx="401549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1830095" y="3492201"/>
              <a:ext cx="4015496" cy="576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 flipV="1">
              <a:off x="1830095" y="3814142"/>
              <a:ext cx="4029053" cy="2540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56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관계 타입의 유형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064896" cy="5472608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관계 대응수의 최솟값과 최댓값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vl="1" algn="just"/>
            <a:r>
              <a:rPr lang="ko-KR" altLang="en-US" sz="1400" b="0" dirty="0" smtClean="0">
                <a:latin typeface="+mn-ea"/>
              </a:rPr>
              <a:t>관계 </a:t>
            </a:r>
            <a:r>
              <a:rPr lang="ko-KR" altLang="en-US" sz="1400" b="0" dirty="0" err="1" smtClean="0">
                <a:latin typeface="+mn-ea"/>
              </a:rPr>
              <a:t>대응수</a:t>
            </a:r>
            <a:r>
              <a:rPr lang="ko-KR" altLang="en-US" sz="1400" b="0" dirty="0" smtClean="0">
                <a:latin typeface="+mn-ea"/>
              </a:rPr>
              <a:t> </a:t>
            </a:r>
            <a:r>
              <a:rPr lang="en-US" altLang="ko-KR" sz="1400" b="0" dirty="0" smtClean="0">
                <a:latin typeface="+mn-ea"/>
              </a:rPr>
              <a:t>1:1, 1:N, M:N</a:t>
            </a:r>
            <a:r>
              <a:rPr lang="ko-KR" altLang="en-US" sz="1400" b="0" dirty="0" smtClean="0">
                <a:latin typeface="+mn-ea"/>
              </a:rPr>
              <a:t>에서 </a:t>
            </a:r>
            <a:r>
              <a:rPr lang="en-US" altLang="ko-KR" sz="1400" b="0" dirty="0" smtClean="0">
                <a:latin typeface="+mn-ea"/>
              </a:rPr>
              <a:t>1, N, M</a:t>
            </a:r>
            <a:r>
              <a:rPr lang="ko-KR" altLang="en-US" sz="1400" b="0" dirty="0" smtClean="0">
                <a:latin typeface="+mn-ea"/>
              </a:rPr>
              <a:t>은 각 개체가 관계에 참여하는 최댓값을 의미함</a:t>
            </a:r>
            <a:endParaRPr lang="en-US" altLang="ko-KR" sz="1400" b="0" dirty="0" smtClean="0">
              <a:latin typeface="+mn-ea"/>
            </a:endParaRPr>
          </a:p>
          <a:p>
            <a:pPr lvl="1" algn="just"/>
            <a:r>
              <a:rPr lang="ko-KR" altLang="en-US" sz="1400" b="0" dirty="0" smtClean="0">
                <a:latin typeface="+mn-ea"/>
              </a:rPr>
              <a:t>관계에 참여하는 개체의 최솟값을 표시하지 않는다는 단점을 보완하기 위해</a:t>
            </a:r>
            <a:r>
              <a:rPr lang="en-US" altLang="ko-KR" sz="1400" b="0" dirty="0" smtClean="0">
                <a:latin typeface="+mn-ea"/>
              </a:rPr>
              <a:t> </a:t>
            </a:r>
            <a:r>
              <a:rPr lang="ko-KR" altLang="en-US" sz="1400" b="0" dirty="0" smtClean="0">
                <a:latin typeface="+mn-ea"/>
              </a:rPr>
              <a:t>다이어그램에서는 </a:t>
            </a:r>
            <a:r>
              <a:rPr lang="ko-KR" altLang="en-US" sz="1400" b="0" dirty="0" err="1" smtClean="0">
                <a:latin typeface="+mn-ea"/>
              </a:rPr>
              <a:t>대응수</a:t>
            </a:r>
            <a:r>
              <a:rPr lang="ko-KR" altLang="en-US" sz="1400" b="0" dirty="0" smtClean="0">
                <a:latin typeface="+mn-ea"/>
              </a:rPr>
              <a:t> 외에 최솟값과 최댓값을 관계실선 위에 </a:t>
            </a:r>
            <a:r>
              <a:rPr lang="en-US" altLang="ko-KR" sz="1400" b="0" dirty="0" smtClean="0">
                <a:latin typeface="+mn-ea"/>
              </a:rPr>
              <a:t>(</a:t>
            </a:r>
            <a:r>
              <a:rPr lang="ko-KR" altLang="en-US" sz="1400" b="0" dirty="0" smtClean="0">
                <a:latin typeface="+mn-ea"/>
              </a:rPr>
              <a:t>최솟값</a:t>
            </a:r>
            <a:r>
              <a:rPr lang="en-US" altLang="ko-KR" sz="1400" b="0" dirty="0" smtClean="0">
                <a:latin typeface="+mn-ea"/>
              </a:rPr>
              <a:t>, </a:t>
            </a:r>
            <a:r>
              <a:rPr lang="ko-KR" altLang="en-US" sz="1400" b="0" dirty="0" smtClean="0">
                <a:latin typeface="+mn-ea"/>
              </a:rPr>
              <a:t>최댓값</a:t>
            </a:r>
            <a:r>
              <a:rPr lang="en-US" altLang="ko-KR" sz="1400" b="0" dirty="0" smtClean="0">
                <a:latin typeface="+mn-ea"/>
              </a:rPr>
              <a:t>)</a:t>
            </a:r>
            <a:r>
              <a:rPr lang="ko-KR" altLang="en-US" sz="1400" b="0" dirty="0" smtClean="0">
                <a:latin typeface="+mn-ea"/>
              </a:rPr>
              <a:t>으로 표기함</a:t>
            </a:r>
            <a:endParaRPr lang="ko-KR" altLang="en-US" sz="1400" b="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5586" y="2814836"/>
            <a:ext cx="108555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(min2, max2)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57998"/>
              </p:ext>
            </p:extLst>
          </p:nvPr>
        </p:nvGraphicFramePr>
        <p:xfrm>
          <a:off x="823466" y="4022997"/>
          <a:ext cx="7276925" cy="1121664"/>
        </p:xfrm>
        <a:graphic>
          <a:graphicData uri="http://schemas.openxmlformats.org/drawingml/2006/table">
            <a:tbl>
              <a:tblPr/>
              <a:tblGrid>
                <a:gridCol w="2268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관계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(min1,max1)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(min2,max2)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(0, 1)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(0, 1)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0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(0, 1)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0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M:N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3466" y="373496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6-6 </a:t>
            </a:r>
            <a:r>
              <a:rPr lang="ko-KR" altLang="en-US" sz="1400" b="1" dirty="0" smtClean="0">
                <a:latin typeface="+mn-ea"/>
                <a:ea typeface="+mn-ea"/>
              </a:rPr>
              <a:t>관계 </a:t>
            </a:r>
            <a:r>
              <a:rPr lang="ko-KR" altLang="en-US" sz="1400" b="1" dirty="0" err="1" smtClean="0">
                <a:latin typeface="+mn-ea"/>
                <a:ea typeface="+mn-ea"/>
              </a:rPr>
              <a:t>대응수에</a:t>
            </a:r>
            <a:r>
              <a:rPr lang="ko-KR" altLang="en-US" sz="1400" b="1" dirty="0" smtClean="0">
                <a:latin typeface="+mn-ea"/>
                <a:ea typeface="+mn-ea"/>
              </a:rPr>
              <a:t> 따른 관계 타입의 유형</a:t>
            </a:r>
            <a:endParaRPr lang="ko-KR" altLang="en-US" sz="1400" b="1" dirty="0"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10800000">
            <a:off x="2203922" y="279997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/>
          <p:cNvSpPr>
            <a:spLocks noChangeAspect="1"/>
          </p:cNvSpPr>
          <p:nvPr/>
        </p:nvSpPr>
        <p:spPr>
          <a:xfrm>
            <a:off x="3104704" y="253099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수강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34" name="직사각형 33"/>
          <p:cNvSpPr>
            <a:spLocks noChangeAspect="1"/>
          </p:cNvSpPr>
          <p:nvPr/>
        </p:nvSpPr>
        <p:spPr>
          <a:xfrm>
            <a:off x="1189892" y="258599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학생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>
          <a:xfrm>
            <a:off x="5372273" y="256694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강좌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0488" y="2819028"/>
            <a:ext cx="108555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(min1, max1)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3801" y="321297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6-23 </a:t>
            </a:r>
            <a:r>
              <a:rPr lang="ko-KR" altLang="en-US" sz="1400" b="1" dirty="0" smtClean="0">
                <a:latin typeface="+mn-ea"/>
                <a:ea typeface="+mn-ea"/>
              </a:rPr>
              <a:t>관계 대응수의 최솟값과 최댓값의 표기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99230" y="5797975"/>
            <a:ext cx="53572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(1, 1)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10800000">
            <a:off x="2191043" y="577023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판단 39"/>
          <p:cNvSpPr>
            <a:spLocks noChangeAspect="1"/>
          </p:cNvSpPr>
          <p:nvPr/>
        </p:nvSpPr>
        <p:spPr>
          <a:xfrm>
            <a:off x="3091825" y="550125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소속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41" name="직사각형 40"/>
          <p:cNvSpPr>
            <a:spLocks noChangeAspect="1"/>
          </p:cNvSpPr>
          <p:nvPr/>
        </p:nvSpPr>
        <p:spPr>
          <a:xfrm>
            <a:off x="1177013" y="555625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학과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2" name="직사각형 41"/>
          <p:cNvSpPr>
            <a:spLocks noChangeAspect="1"/>
          </p:cNvSpPr>
          <p:nvPr/>
        </p:nvSpPr>
        <p:spPr>
          <a:xfrm>
            <a:off x="5359394" y="553720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학생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99125" y="5789288"/>
            <a:ext cx="516488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(0, *)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0922" y="618323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6-24 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latin typeface="+mn-ea"/>
                <a:ea typeface="+mn-ea"/>
              </a:rPr>
              <a:t>최솟값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latin typeface="+mn-ea"/>
                <a:ea typeface="+mn-ea"/>
              </a:rPr>
              <a:t>최댓값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ko-KR" altLang="en-US" sz="1400" b="1" dirty="0" smtClean="0">
                <a:latin typeface="+mn-ea"/>
                <a:ea typeface="+mn-ea"/>
              </a:rPr>
              <a:t>표기의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7252" y="5501256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52312" y="550125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56792"/>
            <a:ext cx="8064896" cy="5184576"/>
          </a:xfrm>
        </p:spPr>
        <p:txBody>
          <a:bodyPr/>
          <a:lstStyle/>
          <a:p>
            <a:pPr algn="just"/>
            <a:r>
              <a:rPr lang="ko-KR" altLang="en-US" sz="1400" dirty="0"/>
              <a:t>상위 개체 타입의 특성에 따라 하위 개체 타입이 결정되는 형태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213285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6-8 </a:t>
            </a:r>
            <a:r>
              <a:rPr lang="en-US" altLang="ko-KR" sz="1400" b="1" dirty="0" smtClean="0">
                <a:latin typeface="+mn-ea"/>
                <a:ea typeface="+mn-ea"/>
              </a:rPr>
              <a:t>ISA </a:t>
            </a:r>
            <a:r>
              <a:rPr lang="ko-KR" altLang="en-US" sz="1400" b="1" dirty="0" smtClean="0">
                <a:latin typeface="+mn-ea"/>
                <a:ea typeface="+mn-ea"/>
              </a:rPr>
              <a:t>관계</a:t>
            </a:r>
            <a:r>
              <a:rPr lang="en-US" altLang="ko-KR" sz="1400" dirty="0">
                <a:latin typeface="+mn-ea"/>
                <a:ea typeface="+mn-ea"/>
              </a:rPr>
              <a:t> (ISA =&gt; is-a )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88" y="2066770"/>
            <a:ext cx="3396063" cy="1020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284984"/>
            <a:ext cx="4590597" cy="3218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584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6-25 </a:t>
            </a:r>
            <a:r>
              <a:rPr lang="en-US" altLang="ko-KR" sz="1400" b="1" dirty="0" smtClean="0">
                <a:latin typeface="+mn-ea"/>
                <a:ea typeface="+mn-ea"/>
              </a:rPr>
              <a:t>ISA </a:t>
            </a:r>
            <a:r>
              <a:rPr lang="ko-KR" altLang="en-US" sz="1400" b="1" dirty="0" smtClean="0">
                <a:latin typeface="+mn-ea"/>
                <a:ea typeface="+mn-ea"/>
              </a:rPr>
              <a:t>관계의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395536" y="980728"/>
            <a:ext cx="8064896" cy="48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ISA </a:t>
            </a:r>
            <a:r>
              <a:rPr kumimoji="0" lang="ko-KR" altLang="en-US" sz="2000" dirty="0">
                <a:solidFill>
                  <a:schemeClr val="tx2"/>
                </a:solidFill>
              </a:rPr>
              <a:t>관계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56792"/>
            <a:ext cx="8064896" cy="5040560"/>
          </a:xfrm>
        </p:spPr>
        <p:txBody>
          <a:bodyPr/>
          <a:lstStyle/>
          <a:p>
            <a:pPr algn="just"/>
            <a:r>
              <a:rPr lang="ko-KR" altLang="en-US" sz="1400" dirty="0" smtClean="0"/>
              <a:t>개체 집합 내 모든 개체가 관계에 참여하는지 유무에 따라 전체 참여와 부분 참여로 구분 가능</a:t>
            </a:r>
            <a:endParaRPr lang="en-US" altLang="ko-KR" sz="1400" dirty="0" smtClean="0"/>
          </a:p>
          <a:p>
            <a:pPr algn="just"/>
            <a:r>
              <a:rPr lang="ko-KR" altLang="en-US" sz="1400" dirty="0" smtClean="0"/>
              <a:t>전체 참여는 개체 집합의 모든 개체가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부분 참여는 일부만 참여함</a:t>
            </a:r>
            <a:endParaRPr lang="en-US" altLang="ko-KR" sz="1400" dirty="0" smtClean="0"/>
          </a:p>
          <a:p>
            <a:pPr algn="just"/>
            <a:r>
              <a:rPr lang="ko-KR" altLang="en-US" sz="1400" dirty="0" smtClean="0"/>
              <a:t>전체 참여를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최솟값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최댓값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으로 표현할 경우 최솟값이 </a:t>
            </a:r>
            <a:r>
              <a:rPr lang="en-US" altLang="ko-KR" sz="1400" dirty="0" smtClean="0"/>
              <a:t>1 </a:t>
            </a:r>
            <a:r>
              <a:rPr lang="ko-KR" altLang="en-US" sz="1400" dirty="0" smtClean="0"/>
              <a:t>이상으로 모두 참여한다는 뜻이고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부분 참여는 최솟값이 </a:t>
            </a:r>
            <a:r>
              <a:rPr lang="en-US" altLang="ko-KR" sz="1400" dirty="0" smtClean="0"/>
              <a:t>0 </a:t>
            </a:r>
            <a:r>
              <a:rPr lang="ko-KR" altLang="en-US" sz="1400" dirty="0" smtClean="0"/>
              <a:t>이상임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41332"/>
              </p:ext>
            </p:extLst>
          </p:nvPr>
        </p:nvGraphicFramePr>
        <p:xfrm>
          <a:off x="971600" y="3529583"/>
          <a:ext cx="61926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99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 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9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부분 참여</a:t>
                      </a:r>
                      <a:endParaRPr lang="en-US" altLang="ko-KR" sz="1200" kern="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600" y="32129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6-9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관계의 참여 제약 조건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10800000">
            <a:off x="1389931" y="4112513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>
            <a:off x="1418506" y="4169663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 noChangeAspect="1"/>
          </p:cNvSpPr>
          <p:nvPr/>
        </p:nvSpPr>
        <p:spPr>
          <a:xfrm>
            <a:off x="3572544" y="3898525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" name="순서도: 판단 7"/>
          <p:cNvSpPr>
            <a:spLocks noChangeAspect="1"/>
          </p:cNvSpPr>
          <p:nvPr/>
        </p:nvSpPr>
        <p:spPr>
          <a:xfrm>
            <a:off x="1304975" y="3862581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cxnSp>
        <p:nvCxnSpPr>
          <p:cNvPr id="27" name="직선 연결선 26"/>
          <p:cNvCxnSpPr/>
          <p:nvPr/>
        </p:nvCxnSpPr>
        <p:spPr>
          <a:xfrm rot="10800000">
            <a:off x="1423839" y="4770110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>
            <a:spLocks noChangeAspect="1"/>
          </p:cNvSpPr>
          <p:nvPr/>
        </p:nvSpPr>
        <p:spPr>
          <a:xfrm>
            <a:off x="3599209" y="4535036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4" name="순서도: 판단 13"/>
          <p:cNvSpPr>
            <a:spLocks noChangeAspect="1"/>
          </p:cNvSpPr>
          <p:nvPr/>
        </p:nvSpPr>
        <p:spPr>
          <a:xfrm>
            <a:off x="1331640" y="4499092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cxnSp>
        <p:nvCxnSpPr>
          <p:cNvPr id="28" name="직선 연결선 27"/>
          <p:cNvCxnSpPr/>
          <p:nvPr/>
        </p:nvCxnSpPr>
        <p:spPr>
          <a:xfrm rot="10800000">
            <a:off x="1464961" y="5749647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>
            <a:spLocks noChangeAspect="1"/>
          </p:cNvSpPr>
          <p:nvPr/>
        </p:nvSpPr>
        <p:spPr>
          <a:xfrm>
            <a:off x="1438853" y="554518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cxnSp>
        <p:nvCxnSpPr>
          <p:cNvPr id="29" name="직선 연결선 28"/>
          <p:cNvCxnSpPr/>
          <p:nvPr/>
        </p:nvCxnSpPr>
        <p:spPr>
          <a:xfrm rot="10800000">
            <a:off x="3460994" y="5778222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0800000">
            <a:off x="3456803" y="571573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 noChangeAspect="1"/>
          </p:cNvSpPr>
          <p:nvPr/>
        </p:nvSpPr>
        <p:spPr>
          <a:xfrm>
            <a:off x="5621234" y="552613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강좌</a:t>
            </a:r>
            <a:endParaRPr lang="ko-KR" altLang="en-US" sz="1200" dirty="0"/>
          </a:p>
        </p:txBody>
      </p:sp>
      <p:sp>
        <p:nvSpPr>
          <p:cNvPr id="17" name="순서도: 판단 16"/>
          <p:cNvSpPr>
            <a:spLocks noChangeAspect="1"/>
          </p:cNvSpPr>
          <p:nvPr/>
        </p:nvSpPr>
        <p:spPr>
          <a:xfrm>
            <a:off x="3353665" y="5490190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수강</a:t>
            </a:r>
            <a:endParaRPr lang="en-US" altLang="ko-KR" sz="12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372205" y="619287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6-26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부분 참여와 전체 참여의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 bwMode="auto">
          <a:xfrm>
            <a:off x="395536" y="980728"/>
            <a:ext cx="8064896" cy="48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참여 제약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56792"/>
            <a:ext cx="8064896" cy="4968552"/>
          </a:xfrm>
        </p:spPr>
        <p:txBody>
          <a:bodyPr/>
          <a:lstStyle/>
          <a:p>
            <a:r>
              <a:rPr lang="ko-KR" altLang="en-US" dirty="0" smtClean="0"/>
              <a:t>개체 타입 간의 관계를 표현할 때 각 개체들은 고유한 역할</a:t>
            </a:r>
            <a:r>
              <a:rPr lang="en-US" altLang="ko-KR" dirty="0" smtClean="0"/>
              <a:t>(role)</a:t>
            </a:r>
            <a:r>
              <a:rPr lang="ko-KR" altLang="en-US" dirty="0" smtClean="0"/>
              <a:t> 담당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5490" y="2681956"/>
            <a:ext cx="95410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지도받는다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2287151" y="266709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판단 5"/>
          <p:cNvSpPr>
            <a:spLocks noChangeAspect="1"/>
          </p:cNvSpPr>
          <p:nvPr/>
        </p:nvSpPr>
        <p:spPr>
          <a:xfrm>
            <a:off x="3187933" y="239811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지도</a:t>
            </a:r>
            <a:endParaRPr lang="en-US" altLang="ko-KR" sz="1200" dirty="0" smtClean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1273121" y="245311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교수</a:t>
            </a:r>
            <a:endParaRPr lang="ko-KR" altLang="en-US" sz="1200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5455502" y="243406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329442" y="2686148"/>
            <a:ext cx="800219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지도한다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7453" y="321032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6-27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역할의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3360" y="2398116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420" y="239811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395536" y="980728"/>
            <a:ext cx="8064896" cy="48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역할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56792"/>
            <a:ext cx="8064896" cy="5112568"/>
          </a:xfrm>
        </p:spPr>
        <p:txBody>
          <a:bodyPr/>
          <a:lstStyle/>
          <a:p>
            <a:r>
              <a:rPr lang="ko-KR" altLang="en-US" dirty="0" smtClean="0"/>
              <a:t>순환적 관계</a:t>
            </a:r>
            <a:r>
              <a:rPr lang="en-US" altLang="ko-KR" dirty="0" smtClean="0"/>
              <a:t>(recursive relationship) :</a:t>
            </a:r>
            <a:r>
              <a:rPr lang="ko-KR" altLang="en-US" dirty="0" smtClean="0"/>
              <a:t> 하나의 개체 타입이 동일한 개체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순환적으로 관계를 가지는 형태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535357" y="2869338"/>
            <a:ext cx="1248137" cy="46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학생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737721" y="3334530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30315" y="3334530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1359337" y="4547600"/>
            <a:ext cx="1728192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 smtClean="0"/>
              <a:t>멘토링</a:t>
            </a:r>
            <a:endParaRPr lang="ko-KR" altLang="en-US" sz="1600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231657" y="2869338"/>
            <a:ext cx="1248137" cy="46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사원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434021" y="3334530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26615" y="3334530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4055637" y="4547600"/>
            <a:ext cx="1728192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/>
              <a:t>지시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1992" y="3733434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멘토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27090" y="3733434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멘티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3589" y="3733434"/>
            <a:ext cx="800219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지시한다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3650" y="3733434"/>
            <a:ext cx="95410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지시받는다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6601" y="4032499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49787" y="402146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9545" y="4032499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2731" y="402146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9333" y="5245602"/>
            <a:ext cx="169790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학생의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멘토링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관계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3920" y="5245602"/>
            <a:ext cx="155683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(b)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사원의 지시 관계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1992" y="572427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6-28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순환적 관계의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 bwMode="auto">
          <a:xfrm>
            <a:off x="395536" y="980728"/>
            <a:ext cx="8064896" cy="48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순환적 관계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약한 개체 타입과 </a:t>
            </a:r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약한 개체</a:t>
            </a:r>
            <a:r>
              <a:rPr lang="en-US" altLang="ko-KR" sz="1400" dirty="0"/>
              <a:t>(weak entity) </a:t>
            </a:r>
            <a:r>
              <a:rPr lang="ko-KR" altLang="en-US" sz="1400" dirty="0" smtClean="0"/>
              <a:t>타입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상위 개체 타입이 결정되지 않으면 개별 개체를 식별할 수 없는 종속된 개체 타입 </a:t>
            </a:r>
            <a:endParaRPr lang="en-US" altLang="ko-KR" sz="1400" dirty="0" smtClean="0"/>
          </a:p>
          <a:p>
            <a:r>
              <a:rPr lang="ko-KR" altLang="en-US" sz="1400" dirty="0" smtClean="0"/>
              <a:t>약한 개체 타입은 독립적인 키로는 존재할 수 없지만 상위 개체 타입의 키와 결합하여 약한 개체 타입의 개별 개체를 고유하게 식별하는 속성을 </a:t>
            </a:r>
            <a:r>
              <a:rPr lang="ko-KR" altLang="en-US" sz="1400" dirty="0" err="1" smtClean="0"/>
              <a:t>식별자</a:t>
            </a:r>
            <a:r>
              <a:rPr lang="en-US" altLang="ko-KR" sz="1400" dirty="0" smtClean="0"/>
              <a:t>(discriminator) </a:t>
            </a:r>
            <a:r>
              <a:rPr lang="ko-KR" altLang="en-US" sz="1400" dirty="0" smtClean="0"/>
              <a:t>혹은 </a:t>
            </a:r>
            <a:r>
              <a:rPr lang="ko-KR" altLang="en-US" sz="1400" dirty="0" err="1" smtClean="0"/>
              <a:t>부분키</a:t>
            </a:r>
            <a:r>
              <a:rPr lang="en-US" altLang="ko-KR" sz="1400" dirty="0" smtClean="0"/>
              <a:t>(partial key)</a:t>
            </a:r>
            <a:r>
              <a:rPr lang="ko-KR" altLang="en-US" sz="1400" dirty="0" smtClean="0"/>
              <a:t>라고 함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47995"/>
              </p:ext>
            </p:extLst>
          </p:nvPr>
        </p:nvGraphicFramePr>
        <p:xfrm>
          <a:off x="823466" y="3235148"/>
          <a:ext cx="7636966" cy="3002164"/>
        </p:xfrm>
        <a:graphic>
          <a:graphicData uri="http://schemas.openxmlformats.org/drawingml/2006/table">
            <a:tbl>
              <a:tblPr/>
              <a:tblGrid>
                <a:gridCol w="1444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9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4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약한 개체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강한 개체 타입이 있어야 존재할 수 있음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이중 직사각형으로 표현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 관계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타입과 약한 개체 타입의 관계를 나타냄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기본키를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상속받아 사용함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이중 마름모꼴로 표현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5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타입의 키 속성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4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약한 개체 타입에서 개별 개체를 구분하는 속성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키라고 하지 않고 식별자라고 부름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3466" y="289851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6-10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식별자와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약한 개체 타입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10143" y="3703406"/>
            <a:ext cx="837086" cy="360000"/>
            <a:chOff x="3309256" y="1233714"/>
            <a:chExt cx="1991207" cy="856343"/>
          </a:xfrm>
        </p:grpSpPr>
        <p:sp>
          <p:nvSpPr>
            <p:cNvPr id="10" name="직사각형 9"/>
            <p:cNvSpPr/>
            <p:nvPr/>
          </p:nvSpPr>
          <p:spPr>
            <a:xfrm>
              <a:off x="3309256" y="1233714"/>
              <a:ext cx="1991207" cy="85634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4386" y="1340768"/>
              <a:ext cx="1728192" cy="64807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가족</a:t>
              </a:r>
              <a:endParaRPr lang="ko-KR" altLang="en-US" sz="1000" dirty="0"/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880686" y="4340812"/>
            <a:ext cx="1296000" cy="540000"/>
            <a:chOff x="3203847" y="2451922"/>
            <a:chExt cx="1999349" cy="833062"/>
          </a:xfrm>
        </p:grpSpPr>
        <p:sp>
          <p:nvSpPr>
            <p:cNvPr id="13" name="순서도: 판단 12"/>
            <p:cNvSpPr/>
            <p:nvPr/>
          </p:nvSpPr>
          <p:spPr>
            <a:xfrm>
              <a:off x="3203847" y="2451922"/>
              <a:ext cx="1999349" cy="833062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/>
            <p:cNvSpPr/>
            <p:nvPr/>
          </p:nvSpPr>
          <p:spPr>
            <a:xfrm>
              <a:off x="3500263" y="2564904"/>
              <a:ext cx="1431777" cy="596574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부양</a:t>
              </a:r>
              <a:endParaRPr lang="ko-KR" altLang="en-US" sz="10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1102224" y="5098992"/>
            <a:ext cx="852924" cy="504000"/>
            <a:chOff x="1917444" y="4079930"/>
            <a:chExt cx="1584176" cy="936104"/>
          </a:xfrm>
        </p:grpSpPr>
        <p:sp>
          <p:nvSpPr>
            <p:cNvPr id="16" name="타원 15"/>
            <p:cNvSpPr/>
            <p:nvPr/>
          </p:nvSpPr>
          <p:spPr>
            <a:xfrm>
              <a:off x="1917444" y="407993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190962" y="4800010"/>
              <a:ext cx="1080120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02224" y="5695247"/>
            <a:ext cx="852924" cy="504000"/>
            <a:chOff x="2411759" y="3429000"/>
            <a:chExt cx="1584176" cy="936104"/>
          </a:xfrm>
        </p:grpSpPr>
        <p:sp>
          <p:nvSpPr>
            <p:cNvPr id="19" name="타원 18"/>
            <p:cNvSpPr/>
            <p:nvPr/>
          </p:nvSpPr>
          <p:spPr>
            <a:xfrm>
              <a:off x="2411759" y="342900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685277" y="4149080"/>
              <a:ext cx="1080120" cy="0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약한 개체 타입과 </a:t>
            </a:r>
            <a:r>
              <a:rPr lang="ko-KR" altLang="en-US" dirty="0" err="1">
                <a:latin typeface="+mn-ea"/>
                <a:ea typeface="+mn-ea"/>
              </a:rPr>
              <a:t>식별자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2443665" y="4390763"/>
            <a:ext cx="1339341" cy="576000"/>
            <a:chOff x="3309256" y="1233714"/>
            <a:chExt cx="1991207" cy="85634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3309256" y="1233714"/>
              <a:ext cx="1991207" cy="856343"/>
            </a:xfrm>
            <a:prstGeom prst="rect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34386" y="1340768"/>
              <a:ext cx="1728192" cy="648072"/>
            </a:xfrm>
            <a:prstGeom prst="rect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+mn-ea"/>
                </a:rPr>
                <a:t>가족</a:t>
              </a:r>
              <a:endParaRPr lang="ko-KR" altLang="en-US" sz="1000" dirty="0">
                <a:latin typeface="+mn-ea"/>
              </a:endParaRPr>
            </a:p>
          </p:txBody>
        </p:sp>
      </p:grpSp>
      <p:cxnSp>
        <p:nvCxnSpPr>
          <p:cNvPr id="12" name="직선 연결선 11"/>
          <p:cNvCxnSpPr>
            <a:cxnSpLocks noChangeAspect="1"/>
          </p:cNvCxnSpPr>
          <p:nvPr/>
        </p:nvCxnSpPr>
        <p:spPr>
          <a:xfrm rot="16200000" flipH="1">
            <a:off x="2903387" y="3283757"/>
            <a:ext cx="510167" cy="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7" idx="0"/>
          </p:cNvCxnSpPr>
          <p:nvPr/>
        </p:nvCxnSpPr>
        <p:spPr>
          <a:xfrm>
            <a:off x="1526648" y="1880760"/>
            <a:ext cx="1586687" cy="600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7" idx="0"/>
          </p:cNvCxnSpPr>
          <p:nvPr/>
        </p:nvCxnSpPr>
        <p:spPr>
          <a:xfrm rot="5400000">
            <a:off x="2826144" y="2192335"/>
            <a:ext cx="576064" cy="16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981419" y="5464183"/>
            <a:ext cx="1036800" cy="612000"/>
            <a:chOff x="2411759" y="3429000"/>
            <a:chExt cx="1584176" cy="936104"/>
          </a:xfrm>
        </p:grpSpPr>
        <p:sp>
          <p:nvSpPr>
            <p:cNvPr id="21" name="타원 20"/>
            <p:cNvSpPr/>
            <p:nvPr/>
          </p:nvSpPr>
          <p:spPr>
            <a:xfrm>
              <a:off x="2411759" y="342900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+mn-ea"/>
                </a:rPr>
                <a:t>이름</a:t>
              </a:r>
              <a:endParaRPr lang="ko-KR" altLang="en-US" sz="1000" dirty="0">
                <a:latin typeface="+mn-ea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685277" y="4149080"/>
              <a:ext cx="1080120" cy="0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23" name="직선 연결선 22"/>
          <p:cNvCxnSpPr>
            <a:stCxn id="5" idx="2"/>
          </p:cNvCxnSpPr>
          <p:nvPr/>
        </p:nvCxnSpPr>
        <p:spPr>
          <a:xfrm flipH="1">
            <a:off x="2484507" y="4966763"/>
            <a:ext cx="628829" cy="497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5" idx="2"/>
          </p:cNvCxnSpPr>
          <p:nvPr/>
        </p:nvCxnSpPr>
        <p:spPr>
          <a:xfrm>
            <a:off x="3113336" y="4966763"/>
            <a:ext cx="978019" cy="550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7" idx="0"/>
          </p:cNvCxnSpPr>
          <p:nvPr/>
        </p:nvCxnSpPr>
        <p:spPr>
          <a:xfrm rot="10800000" flipV="1">
            <a:off x="3113336" y="1880759"/>
            <a:ext cx="1523999" cy="600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>
            <a:spLocks noChangeAspect="1"/>
          </p:cNvSpPr>
          <p:nvPr/>
        </p:nvSpPr>
        <p:spPr>
          <a:xfrm>
            <a:off x="2443665" y="2481207"/>
            <a:ext cx="1339340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직원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92424" y="1412776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이</a:t>
            </a:r>
            <a:r>
              <a:rPr lang="ko-KR" altLang="en-US" sz="1000" dirty="0">
                <a:latin typeface="+mn-ea"/>
              </a:rPr>
              <a:t>름</a:t>
            </a:r>
          </a:p>
        </p:txBody>
      </p:sp>
      <p:sp>
        <p:nvSpPr>
          <p:cNvPr id="25" name="타원 24"/>
          <p:cNvSpPr/>
          <p:nvPr/>
        </p:nvSpPr>
        <p:spPr>
          <a:xfrm>
            <a:off x="4262952" y="1412776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직책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923003" y="1412776"/>
            <a:ext cx="1035693" cy="612000"/>
            <a:chOff x="5600437" y="3616044"/>
            <a:chExt cx="1584176" cy="936104"/>
          </a:xfrm>
        </p:grpSpPr>
        <p:sp>
          <p:nvSpPr>
            <p:cNvPr id="14" name="타원 13"/>
            <p:cNvSpPr/>
            <p:nvPr/>
          </p:nvSpPr>
          <p:spPr>
            <a:xfrm>
              <a:off x="5600437" y="3616044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+mn-ea"/>
                </a:rPr>
                <a:t>직원번호</a:t>
              </a:r>
              <a:endParaRPr lang="ko-KR" altLang="en-US" sz="1000" dirty="0"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5853630" y="4365104"/>
              <a:ext cx="1080120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35" name="직선 연결선 34"/>
          <p:cNvCxnSpPr>
            <a:cxnSpLocks noChangeAspect="1"/>
          </p:cNvCxnSpPr>
          <p:nvPr/>
        </p:nvCxnSpPr>
        <p:spPr>
          <a:xfrm rot="16200000" flipH="1">
            <a:off x="2904485" y="4121957"/>
            <a:ext cx="510167" cy="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2462752" y="3464936"/>
            <a:ext cx="1382400" cy="576000"/>
            <a:chOff x="3203847" y="2451922"/>
            <a:chExt cx="1999349" cy="833062"/>
          </a:xfrm>
        </p:grpSpPr>
        <p:sp>
          <p:nvSpPr>
            <p:cNvPr id="9" name="순서도: 판단 8"/>
            <p:cNvSpPr/>
            <p:nvPr/>
          </p:nvSpPr>
          <p:spPr>
            <a:xfrm>
              <a:off x="3203847" y="2451922"/>
              <a:ext cx="1999349" cy="833062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10" name="순서도: 판단 9"/>
            <p:cNvSpPr/>
            <p:nvPr/>
          </p:nvSpPr>
          <p:spPr>
            <a:xfrm>
              <a:off x="3500263" y="2564904"/>
              <a:ext cx="1431777" cy="596574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+mn-ea"/>
                </a:rPr>
                <a:t>부양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3658200" y="5464183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관계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64088" y="2625191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6-29 </a:t>
            </a:r>
            <a:r>
              <a:rPr lang="ko-KR" altLang="en-US" sz="1400" b="1" dirty="0" smtClean="0">
                <a:latin typeface="+mn-ea"/>
                <a:ea typeface="+mn-ea"/>
              </a:rPr>
              <a:t>약한 개체 타입과 식별자의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4776" y="4052689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74301" y="3140968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/>
            <a:r>
              <a:rPr lang="en-US" altLang="ko-KR" dirty="0" smtClean="0"/>
              <a:t>ER </a:t>
            </a:r>
            <a:r>
              <a:rPr lang="ko-KR" altLang="en-US" dirty="0" smtClean="0"/>
              <a:t>다이어그램을 더 축약하여 쉽게 표현하면 </a:t>
            </a:r>
            <a:r>
              <a:rPr lang="en-US" altLang="ko-KR" dirty="0" smtClean="0"/>
              <a:t>Erwin </a:t>
            </a:r>
            <a:r>
              <a:rPr lang="ko-KR" altLang="en-US" dirty="0" smtClean="0"/>
              <a:t>등 소프트웨어에서 사용함</a:t>
            </a:r>
            <a:endParaRPr lang="en-US" altLang="ko-KR" dirty="0" smtClean="0"/>
          </a:p>
          <a:p>
            <a:pPr algn="just"/>
            <a:r>
              <a:rPr lang="en-US" altLang="ko-KR" dirty="0"/>
              <a:t>IE(Information </a:t>
            </a:r>
            <a:r>
              <a:rPr lang="en-US" altLang="ko-KR" dirty="0" smtClean="0"/>
              <a:t>Engineering) </a:t>
            </a:r>
            <a:r>
              <a:rPr lang="ko-KR" altLang="en-US" dirty="0"/>
              <a:t>표기법에서 개체 타입과 속성은 직사각형으로 </a:t>
            </a:r>
            <a:r>
              <a:rPr lang="ko-KR" altLang="en-US" dirty="0" smtClean="0"/>
              <a:t>표현함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813062" y="2492896"/>
            <a:ext cx="5495242" cy="2953131"/>
            <a:chOff x="1421477" y="2420085"/>
            <a:chExt cx="5495242" cy="2953131"/>
          </a:xfrm>
        </p:grpSpPr>
        <p:sp>
          <p:nvSpPr>
            <p:cNvPr id="31" name="TextBox 30"/>
            <p:cNvSpPr txBox="1"/>
            <p:nvPr/>
          </p:nvSpPr>
          <p:spPr>
            <a:xfrm>
              <a:off x="1559422" y="5085184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6-30 </a:t>
              </a:r>
              <a:r>
                <a:rPr lang="ko-KR" altLang="en-US" sz="1400" b="1" smtClean="0"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latin typeface="+mn-ea"/>
                  <a:ea typeface="+mn-ea"/>
                </a:rPr>
                <a:t>Peter Chen </a:t>
              </a:r>
              <a:r>
                <a:rPr lang="ko-KR" altLang="en-US" sz="1400" b="1" dirty="0" smtClean="0">
                  <a:latin typeface="+mn-ea"/>
                  <a:ea typeface="+mn-ea"/>
                </a:rPr>
                <a:t>표기법과 </a:t>
              </a:r>
              <a:r>
                <a:rPr lang="en-US" altLang="ko-KR" sz="1400" b="1" dirty="0" smtClean="0">
                  <a:latin typeface="+mn-ea"/>
                  <a:ea typeface="+mn-ea"/>
                </a:rPr>
                <a:t>IE </a:t>
              </a:r>
              <a:r>
                <a:rPr lang="ko-KR" altLang="en-US" sz="1400" b="1" dirty="0" smtClean="0">
                  <a:latin typeface="+mn-ea"/>
                  <a:ea typeface="+mn-ea"/>
                </a:rPr>
                <a:t>표기법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21477" y="2420085"/>
              <a:ext cx="5495242" cy="2427158"/>
              <a:chOff x="660934" y="1669558"/>
              <a:chExt cx="7655482" cy="303231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6612341" y="2107067"/>
                <a:ext cx="1704075" cy="4200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solidFill>
                      <a:schemeClr val="tx1"/>
                    </a:solidFill>
                    <a:latin typeface="+mn-ea"/>
                  </a:rPr>
                  <a:t>식별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+mn-ea"/>
                  </a:rPr>
                  <a:t>자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612341" y="2527144"/>
                <a:ext cx="1704075" cy="14521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+mn-ea"/>
                  </a:rPr>
                  <a:t>속성 </a:t>
                </a:r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+mn-ea"/>
                  </a:rPr>
                  <a:t>속성 </a:t>
                </a:r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2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86400" y="1669558"/>
                <a:ext cx="1405104" cy="346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latin typeface="+mn-ea"/>
                    <a:ea typeface="+mn-ea"/>
                  </a:rPr>
                  <a:t>엔티티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 이름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083196" y="1796813"/>
                <a:ext cx="1787691" cy="4281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latin typeface="+mn-ea"/>
                  </a:rPr>
                  <a:t>엔티티</a:t>
                </a:r>
                <a:r>
                  <a:rPr lang="ko-KR" altLang="en-US" sz="1200" dirty="0" smtClean="0">
                    <a:latin typeface="+mn-ea"/>
                  </a:rPr>
                  <a:t> 이름</a:t>
                </a:r>
                <a:endParaRPr lang="ko-KR" altLang="en-US" sz="1200" dirty="0">
                  <a:latin typeface="+mn-ea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660934" y="3641432"/>
                <a:ext cx="1422262" cy="468053"/>
                <a:chOff x="5580112" y="3645024"/>
                <a:chExt cx="1584176" cy="936104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5580112" y="3645024"/>
                  <a:ext cx="1584176" cy="93610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err="1" smtClean="0">
                      <a:latin typeface="+mn-ea"/>
                    </a:rPr>
                    <a:t>식별자</a:t>
                  </a:r>
                  <a:endParaRPr lang="ko-KR" altLang="en-US" sz="1200" dirty="0">
                    <a:latin typeface="+mn-ea"/>
                  </a:endParaRPr>
                </a:p>
              </p:txBody>
            </p:sp>
            <p:cxnSp>
              <p:nvCxnSpPr>
                <p:cNvPr id="16" name="직선 연결선 15"/>
                <p:cNvCxnSpPr/>
                <p:nvPr/>
              </p:nvCxnSpPr>
              <p:spPr>
                <a:xfrm>
                  <a:off x="5853630" y="4365104"/>
                  <a:ext cx="108012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" name="타원 16"/>
              <p:cNvSpPr/>
              <p:nvPr/>
            </p:nvSpPr>
            <p:spPr>
              <a:xfrm>
                <a:off x="2274064" y="3641432"/>
                <a:ext cx="1422262" cy="468053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속성</a:t>
                </a:r>
                <a:r>
                  <a:rPr lang="en-US" altLang="ko-KR" sz="1200" dirty="0" smtClean="0">
                    <a:latin typeface="+mn-ea"/>
                  </a:rPr>
                  <a:t>1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880372" y="3641432"/>
                <a:ext cx="1422262" cy="468053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속성</a:t>
                </a:r>
                <a:r>
                  <a:rPr lang="en-US" altLang="ko-KR" sz="1200" dirty="0" smtClean="0">
                    <a:latin typeface="+mn-ea"/>
                  </a:rPr>
                  <a:t>2</a:t>
                </a:r>
                <a:endParaRPr lang="ko-KR" altLang="en-US" sz="1200" dirty="0">
                  <a:latin typeface="+mn-ea"/>
                </a:endParaRPr>
              </a:p>
            </p:txBody>
          </p:sp>
          <p:cxnSp>
            <p:nvCxnSpPr>
              <p:cNvPr id="19" name="직선 연결선 18"/>
              <p:cNvCxnSpPr>
                <a:endCxn id="15" idx="0"/>
              </p:cNvCxnSpPr>
              <p:nvPr/>
            </p:nvCxnSpPr>
            <p:spPr>
              <a:xfrm flipH="1">
                <a:off x="1372065" y="2212672"/>
                <a:ext cx="1289133" cy="142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>
                <a:stCxn id="13" idx="2"/>
                <a:endCxn id="17" idx="0"/>
              </p:cNvCxnSpPr>
              <p:nvPr/>
            </p:nvCxnSpPr>
            <p:spPr>
              <a:xfrm>
                <a:off x="2977042" y="2224985"/>
                <a:ext cx="8153" cy="1416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3447016" y="2228438"/>
                <a:ext cx="1144487" cy="1428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649403" y="4355811"/>
                <a:ext cx="1667013" cy="346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IE 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표기법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57203" y="4355811"/>
                <a:ext cx="2571768" cy="346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Peter  Chen 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표기법</a:t>
                </a:r>
                <a:endParaRPr lang="en-US" altLang="ko-KR" sz="1200" b="1" dirty="0" smtClean="0">
                  <a:latin typeface="+mn-ea"/>
                  <a:ea typeface="+mn-ea"/>
                </a:endParaRPr>
              </a:p>
            </p:txBody>
          </p:sp>
        </p:grpSp>
        <p:sp>
          <p:nvSpPr>
            <p:cNvPr id="8" name="오른쪽 화살표 7"/>
            <p:cNvSpPr/>
            <p:nvPr/>
          </p:nvSpPr>
          <p:spPr>
            <a:xfrm>
              <a:off x="4753372" y="3426621"/>
              <a:ext cx="610716" cy="26108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/>
              <a:t>IE </a:t>
            </a:r>
            <a:r>
              <a:rPr lang="ko-KR" altLang="en-US" dirty="0"/>
              <a:t>표기법에서 </a:t>
            </a:r>
            <a:r>
              <a:rPr lang="ko-KR" altLang="en-US" dirty="0" smtClean="0"/>
              <a:t>관계는 실선 혹은 점선으로 표기함</a:t>
            </a:r>
            <a:r>
              <a:rPr lang="en-US" altLang="ko-KR" dirty="0" smtClean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7544" y="2052856"/>
            <a:ext cx="8203342" cy="3896424"/>
            <a:chOff x="866448" y="1948840"/>
            <a:chExt cx="8203342" cy="3896424"/>
          </a:xfrm>
        </p:grpSpPr>
        <p:sp>
          <p:nvSpPr>
            <p:cNvPr id="30" name="TextBox 29"/>
            <p:cNvSpPr txBox="1"/>
            <p:nvPr/>
          </p:nvSpPr>
          <p:spPr>
            <a:xfrm>
              <a:off x="866448" y="1948840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6-11 </a:t>
              </a:r>
              <a:r>
                <a:rPr lang="ko-KR" altLang="en-US" sz="1400" b="1" dirty="0" smtClean="0"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latin typeface="+mn-ea"/>
                  <a:ea typeface="+mn-ea"/>
                </a:rPr>
                <a:t>IE </a:t>
              </a:r>
              <a:r>
                <a:rPr lang="ko-KR" altLang="en-US" sz="1400" b="1" dirty="0" smtClean="0">
                  <a:latin typeface="+mn-ea"/>
                  <a:ea typeface="+mn-ea"/>
                </a:rPr>
                <a:t>표기법 </a:t>
              </a:r>
              <a:r>
                <a:rPr lang="en-US" altLang="ko-KR" sz="1400" b="1" dirty="0" smtClean="0">
                  <a:latin typeface="+mn-ea"/>
                  <a:ea typeface="+mn-ea"/>
                </a:rPr>
                <a:t>– </a:t>
              </a:r>
              <a:r>
                <a:rPr lang="ko-KR" altLang="en-US" sz="1400" b="1" dirty="0" smtClean="0">
                  <a:latin typeface="+mn-ea"/>
                  <a:ea typeface="+mn-ea"/>
                </a:rPr>
                <a:t>관계와 관계 </a:t>
              </a:r>
              <a:r>
                <a:rPr lang="ko-KR" altLang="en-US" sz="1400" b="1" dirty="0" err="1" smtClean="0">
                  <a:latin typeface="+mn-ea"/>
                  <a:ea typeface="+mn-ea"/>
                </a:rPr>
                <a:t>대응수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448" y="2348880"/>
              <a:ext cx="8203342" cy="349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0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4902304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01.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데이터 모델링의 개념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 생명주기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모델링 과정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/>
              <a:t>IE </a:t>
            </a:r>
            <a:r>
              <a:rPr lang="ko-KR" altLang="en-US" dirty="0"/>
              <a:t>표기법에서 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강한관계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비식별자</a:t>
            </a:r>
            <a:r>
              <a:rPr lang="ko-KR" altLang="en-US" dirty="0" smtClean="0"/>
              <a:t> 관계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점선으로 표기함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37112"/>
            <a:ext cx="3543300" cy="1552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97" y="4761075"/>
            <a:ext cx="3514725" cy="12096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0830" y="603656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IE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표기법의 예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비식별자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관계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0" y="603619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IE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표기법의 예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식별자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관계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31260" y="1915300"/>
            <a:ext cx="6481100" cy="1642079"/>
            <a:chOff x="198782" y="1190381"/>
            <a:chExt cx="7685586" cy="2022596"/>
          </a:xfrm>
        </p:grpSpPr>
        <p:sp>
          <p:nvSpPr>
            <p:cNvPr id="10" name="순서도: 판단 9"/>
            <p:cNvSpPr/>
            <p:nvPr/>
          </p:nvSpPr>
          <p:spPr>
            <a:xfrm>
              <a:off x="3199568" y="1310392"/>
              <a:ext cx="1471149" cy="634195"/>
            </a:xfrm>
            <a:prstGeom prst="flowChartDecision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소속</a:t>
              </a:r>
              <a:endParaRPr lang="ko-KR" altLang="en-US" sz="12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670717" y="1584500"/>
              <a:ext cx="774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endCxn id="10" idx="1"/>
            </p:cNvCxnSpPr>
            <p:nvPr/>
          </p:nvCxnSpPr>
          <p:spPr>
            <a:xfrm>
              <a:off x="2516230" y="1627489"/>
              <a:ext cx="683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564976" y="1320634"/>
              <a:ext cx="319735" cy="3411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ea typeface="맑은 고딕" panose="020B0503020000020004" pitchFamily="50" charset="-127"/>
                </a:rPr>
                <a:t>1</a:t>
              </a:r>
              <a:endParaRPr lang="ko-KR" altLang="en-US" sz="1200" dirty="0"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4568" y="1284388"/>
              <a:ext cx="357753" cy="3411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ea typeface="맑은 고딕" panose="020B0503020000020004" pitchFamily="50" charset="-127"/>
                </a:rPr>
                <a:t>N</a:t>
              </a:r>
              <a:endParaRPr lang="ko-KR" altLang="en-US" sz="1200" dirty="0"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1185" y="1190381"/>
              <a:ext cx="1695045" cy="7542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부서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62687" y="1190381"/>
              <a:ext cx="1695045" cy="7542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직원</a:t>
              </a:r>
              <a:endParaRPr lang="ko-KR" altLang="en-US" sz="12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98782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smtClean="0"/>
                <a:t>부서번호</a:t>
              </a:r>
              <a:endParaRPr lang="ko-KR" altLang="en-US" sz="1200" u="sng" dirty="0"/>
            </a:p>
          </p:txBody>
        </p:sp>
        <p:cxnSp>
          <p:nvCxnSpPr>
            <p:cNvPr id="18" name="직선 연결선 17"/>
            <p:cNvCxnSpPr>
              <a:stCxn id="17" idx="0"/>
              <a:endCxn id="15" idx="2"/>
            </p:cNvCxnSpPr>
            <p:nvPr/>
          </p:nvCxnSpPr>
          <p:spPr>
            <a:xfrm flipV="1">
              <a:off x="903708" y="1944587"/>
              <a:ext cx="765000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4746336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smtClean="0"/>
                <a:t>직원번호</a:t>
              </a:r>
              <a:endParaRPr lang="ko-KR" altLang="en-US" sz="1200" u="sng" dirty="0"/>
            </a:p>
          </p:txBody>
        </p:sp>
        <p:cxnSp>
          <p:nvCxnSpPr>
            <p:cNvPr id="20" name="직선 연결선 19"/>
            <p:cNvCxnSpPr>
              <a:stCxn id="19" idx="0"/>
              <a:endCxn id="16" idx="2"/>
            </p:cNvCxnSpPr>
            <p:nvPr/>
          </p:nvCxnSpPr>
          <p:spPr>
            <a:xfrm flipV="1">
              <a:off x="5451262" y="1944587"/>
              <a:ext cx="858948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906621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부서이름</a:t>
              </a:r>
              <a:endParaRPr lang="ko-KR" altLang="en-US" sz="1200" dirty="0"/>
            </a:p>
          </p:txBody>
        </p:sp>
        <p:cxnSp>
          <p:nvCxnSpPr>
            <p:cNvPr id="22" name="직선 연결선 21"/>
            <p:cNvCxnSpPr>
              <a:stCxn id="21" idx="0"/>
              <a:endCxn id="15" idx="2"/>
            </p:cNvCxnSpPr>
            <p:nvPr/>
          </p:nvCxnSpPr>
          <p:spPr>
            <a:xfrm flipH="1" flipV="1">
              <a:off x="1668708" y="1944587"/>
              <a:ext cx="942839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6474517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직급</a:t>
              </a:r>
              <a:endParaRPr lang="ko-KR" altLang="en-US" sz="1200" dirty="0"/>
            </a:p>
          </p:txBody>
        </p:sp>
        <p:cxnSp>
          <p:nvCxnSpPr>
            <p:cNvPr id="24" name="직선 연결선 23"/>
            <p:cNvCxnSpPr>
              <a:stCxn id="23" idx="0"/>
              <a:endCxn id="16" idx="2"/>
            </p:cNvCxnSpPr>
            <p:nvPr/>
          </p:nvCxnSpPr>
          <p:spPr>
            <a:xfrm flipH="1" flipV="1">
              <a:off x="6310210" y="1944587"/>
              <a:ext cx="869233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492167" y="1714624"/>
              <a:ext cx="948936" cy="34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ea typeface="맑은 고딕" panose="020B0503020000020004" pitchFamily="50" charset="-127"/>
                </a:rPr>
                <a:t>포함한다</a:t>
              </a:r>
              <a:endParaRPr lang="ko-KR" altLang="en-US" sz="1200" dirty="0"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4081" y="1773993"/>
              <a:ext cx="988857" cy="34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ea typeface="맑은 고딕" panose="020B0503020000020004" pitchFamily="50" charset="-127"/>
                </a:rPr>
                <a:t>소속된다</a:t>
              </a:r>
              <a:r>
                <a:rPr lang="en-US" altLang="ko-KR" sz="1200" dirty="0" smtClean="0"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661872" y="1673100"/>
              <a:ext cx="774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아래쪽 화살표 7"/>
          <p:cNvSpPr/>
          <p:nvPr/>
        </p:nvSpPr>
        <p:spPr>
          <a:xfrm>
            <a:off x="2123728" y="3861048"/>
            <a:ext cx="12453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36768" y="400506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+mn-ea"/>
                <a:ea typeface="+mn-ea"/>
              </a:rPr>
              <a:t>IE </a:t>
            </a:r>
            <a:r>
              <a:rPr lang="ko-KR" altLang="en-US" sz="1600" b="1" dirty="0">
                <a:latin typeface="+mn-ea"/>
                <a:ea typeface="+mn-ea"/>
              </a:rPr>
              <a:t>표기법에서 관계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err="1" smtClean="0">
                <a:latin typeface="+mn-ea"/>
                <a:ea typeface="+mn-ea"/>
              </a:rPr>
              <a:t>약한관계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 err="1" smtClean="0">
                <a:latin typeface="+mn-ea"/>
                <a:ea typeface="+mn-ea"/>
              </a:rPr>
              <a:t>식별자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관계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r>
              <a:rPr lang="ko-KR" altLang="en-US" sz="1600" b="1" dirty="0">
                <a:latin typeface="+mn-ea"/>
                <a:ea typeface="+mn-ea"/>
              </a:rPr>
              <a:t>는 </a:t>
            </a:r>
            <a:r>
              <a:rPr lang="ko-KR" altLang="en-US" sz="1600" b="1" dirty="0" smtClean="0">
                <a:latin typeface="+mn-ea"/>
                <a:ea typeface="+mn-ea"/>
              </a:rPr>
              <a:t>실선으로 </a:t>
            </a:r>
            <a:r>
              <a:rPr lang="ko-KR" altLang="en-US" sz="1600" b="1" dirty="0">
                <a:latin typeface="+mn-ea"/>
                <a:ea typeface="+mn-ea"/>
              </a:rPr>
              <a:t>표기함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524BD-A116-4A5F-830F-71247A18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2" y="1131008"/>
            <a:ext cx="5175026" cy="551478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476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7454285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03. ER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모델을 관계 데이터 모델로 사상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타입의 사상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타입의 사상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다중값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속성의 사상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ER </a:t>
            </a:r>
            <a:r>
              <a:rPr lang="ko-KR" altLang="en-US" dirty="0" smtClean="0">
                <a:latin typeface="+mn-ea"/>
                <a:ea typeface="+mn-ea"/>
              </a:rPr>
              <a:t>모델을 관계 데이터 모델로 사상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064896" cy="5472608"/>
          </a:xfrm>
        </p:spPr>
        <p:txBody>
          <a:bodyPr/>
          <a:lstStyle/>
          <a:p>
            <a:pPr latinLnBrk="0"/>
            <a:r>
              <a:rPr lang="ko-KR" altLang="en-US" dirty="0" smtClean="0"/>
              <a:t>완성된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모델은 실제 데이터베이스로 구축하기 위해 논리적 모델링 단계를 거치는데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단계에서 사상</a:t>
            </a:r>
            <a:r>
              <a:rPr lang="en-US" altLang="ko-KR" dirty="0" smtClean="0"/>
              <a:t>(mapping)</a:t>
            </a:r>
            <a:r>
              <a:rPr lang="ko-KR" altLang="en-US" dirty="0" smtClean="0"/>
              <a:t>이 이루어짐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37649" y="2410691"/>
            <a:ext cx="8310815" cy="3178549"/>
            <a:chOff x="416593" y="2060849"/>
            <a:chExt cx="8310815" cy="317854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162" y="2060849"/>
              <a:ext cx="4117246" cy="286314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42611" y="4951366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표 </a:t>
              </a:r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6-12 </a:t>
              </a:r>
              <a:r>
                <a:rPr lang="en-US" altLang="ko-KR" sz="1200" b="1" dirty="0" smtClean="0">
                  <a:latin typeface="+mn-ea"/>
                  <a:ea typeface="+mn-ea"/>
                </a:rPr>
                <a:t>ER </a:t>
              </a:r>
              <a:r>
                <a:rPr lang="ko-KR" altLang="en-US" sz="1200" b="1" dirty="0" smtClean="0">
                  <a:latin typeface="+mn-ea"/>
                  <a:ea typeface="+mn-ea"/>
                </a:rPr>
                <a:t>모델과 관계 데이터 모델의 사상 알고리즘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16593" y="2204864"/>
              <a:ext cx="4145944" cy="3007159"/>
              <a:chOff x="416593" y="2204864"/>
              <a:chExt cx="4145944" cy="3007159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593" y="2204864"/>
                <a:ext cx="4145944" cy="259228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539552" y="4923991"/>
                <a:ext cx="1909504" cy="28803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6-33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ER 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모델을 관계 데이터 모델로 사상</a:t>
                </a:r>
                <a:endParaRPr lang="en-US" altLang="ko-KR" sz="1200" b="1" dirty="0" smtClean="0">
                  <a:latin typeface="+mn-ea"/>
                  <a:ea typeface="+mn-ea"/>
                </a:endParaRPr>
              </a:p>
            </p:txBody>
          </p:sp>
        </p:grpSp>
      </p:grpSp>
      <p:cxnSp>
        <p:nvCxnSpPr>
          <p:cNvPr id="26" name="직선 연결선 25"/>
          <p:cNvCxnSpPr/>
          <p:nvPr/>
        </p:nvCxnSpPr>
        <p:spPr>
          <a:xfrm>
            <a:off x="4716016" y="4509120"/>
            <a:ext cx="40113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개체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08912" cy="5472608"/>
          </a:xfrm>
        </p:spPr>
        <p:txBody>
          <a:bodyPr/>
          <a:lstStyle/>
          <a:p>
            <a:r>
              <a:rPr lang="en-US" altLang="ko-KR" dirty="0" smtClean="0"/>
              <a:t>[1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강한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개체 타입 </a:t>
            </a:r>
            <a:r>
              <a:rPr lang="en-US" altLang="ko-KR" dirty="0" smtClean="0"/>
              <a:t> </a:t>
            </a:r>
            <a:r>
              <a:rPr lang="ko-KR" altLang="en-US" sz="1400" b="0" dirty="0" smtClean="0"/>
              <a:t>정규 개체 타입 </a:t>
            </a:r>
            <a:r>
              <a:rPr lang="en-US" altLang="ko-KR" sz="1400" b="0" dirty="0" smtClean="0"/>
              <a:t>E</a:t>
            </a:r>
            <a:r>
              <a:rPr lang="ko-KR" altLang="en-US" sz="1400" b="0" dirty="0" smtClean="0"/>
              <a:t>의 경우 대응하는 릴레이션 </a:t>
            </a:r>
            <a:r>
              <a:rPr lang="en-US" altLang="ko-KR" sz="1400" b="0" dirty="0" smtClean="0"/>
              <a:t>R</a:t>
            </a:r>
            <a:r>
              <a:rPr lang="ko-KR" altLang="en-US" sz="1400" b="0" dirty="0" smtClean="0"/>
              <a:t>을 생성함</a:t>
            </a:r>
            <a:endParaRPr lang="en-US" altLang="ko-KR" sz="1400" b="0" dirty="0" smtClean="0"/>
          </a:p>
          <a:p>
            <a:r>
              <a:rPr lang="en-US" altLang="ko-KR" dirty="0" smtClean="0"/>
              <a:t>[2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약한 개체 타입 </a:t>
            </a:r>
            <a:r>
              <a:rPr lang="en-US" altLang="ko-KR" dirty="0" smtClean="0"/>
              <a:t>: </a:t>
            </a:r>
            <a:r>
              <a:rPr lang="ko-KR" altLang="en-US" sz="1400" b="0" dirty="0" smtClean="0"/>
              <a:t>약한 개체 타입에서 생성된 </a:t>
            </a:r>
            <a:r>
              <a:rPr lang="ko-KR" altLang="en-US" sz="1400" b="0" dirty="0" err="1" smtClean="0"/>
              <a:t>릴레이션은</a:t>
            </a:r>
            <a:r>
              <a:rPr lang="ko-KR" altLang="en-US" sz="1400" b="0" dirty="0" smtClean="0"/>
              <a:t> 자신의 키와 함께 강한 개체 타입의 키를 </a:t>
            </a:r>
            <a:r>
              <a:rPr lang="ko-KR" altLang="en-US" sz="1400" b="0" dirty="0" err="1" smtClean="0"/>
              <a:t>외래키로</a:t>
            </a:r>
            <a:r>
              <a:rPr lang="ko-KR" altLang="en-US" sz="1400" b="0" dirty="0" smtClean="0"/>
              <a:t> 사상하여 자신의 </a:t>
            </a:r>
            <a:r>
              <a:rPr lang="ko-KR" altLang="en-US" sz="1400" b="0" dirty="0" err="1" smtClean="0"/>
              <a:t>기본키를</a:t>
            </a:r>
            <a:r>
              <a:rPr lang="ko-KR" altLang="en-US" sz="1400" b="0" dirty="0" smtClean="0"/>
              <a:t> 구성함</a:t>
            </a:r>
            <a:endParaRPr lang="ko-KR" altLang="en-US" sz="14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303353"/>
            <a:ext cx="7061026" cy="342990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95350" y="584338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6-34 </a:t>
            </a:r>
            <a:r>
              <a:rPr lang="ko-KR" altLang="en-US" sz="1400" b="1" dirty="0" smtClean="0">
                <a:latin typeface="+mn-ea"/>
                <a:ea typeface="+mn-ea"/>
              </a:rPr>
              <a:t>개체 타입의 사상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064896" cy="4752528"/>
          </a:xfrm>
        </p:spPr>
        <p:txBody>
          <a:bodyPr/>
          <a:lstStyle/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pPr indent="-257175">
              <a:buNone/>
            </a:pPr>
            <a:r>
              <a:rPr lang="en-US" altLang="ko-KR" sz="1400" dirty="0" smtClean="0"/>
              <a:t>	</a:t>
            </a:r>
          </a:p>
          <a:p>
            <a:pPr indent="-257175">
              <a:buNone/>
            </a:pP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방법</a:t>
            </a:r>
            <a:r>
              <a:rPr lang="en-US" altLang="ko-KR" sz="1200" b="1" dirty="0" smtClean="0"/>
              <a:t>1]</a:t>
            </a:r>
            <a:r>
              <a:rPr lang="en-US" altLang="ko-KR" sz="1200" b="0" dirty="0" smtClean="0"/>
              <a:t> </a:t>
            </a:r>
            <a:r>
              <a:rPr lang="ko-KR" altLang="en-US" sz="1200" b="0" dirty="0" smtClean="0"/>
              <a:t>오른쪽 개체 타입 </a:t>
            </a:r>
            <a:r>
              <a:rPr lang="en-US" altLang="ko-KR" sz="1200" b="0" dirty="0" smtClean="0"/>
              <a:t>E2</a:t>
            </a:r>
            <a:r>
              <a:rPr lang="ko-KR" altLang="en-US" sz="1200" b="0" dirty="0" smtClean="0"/>
              <a:t>를 기준으로 관계 </a:t>
            </a:r>
            <a:r>
              <a:rPr lang="en-US" altLang="ko-KR" sz="1200" b="0" dirty="0" smtClean="0"/>
              <a:t>R</a:t>
            </a:r>
            <a:r>
              <a:rPr lang="ko-KR" altLang="en-US" sz="1200" b="0" dirty="0" smtClean="0"/>
              <a:t>을 표현한다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sz="1200" b="0" dirty="0" smtClean="0"/>
              <a:t>		E1(</a:t>
            </a:r>
            <a:r>
              <a:rPr lang="en-US" altLang="ko-KR" sz="1200" b="0" u="sng" dirty="0" smtClean="0"/>
              <a:t>KA1</a:t>
            </a:r>
            <a:r>
              <a:rPr lang="en-US" altLang="ko-KR" sz="1200" b="0" dirty="0" smtClean="0"/>
              <a:t>, A2)</a:t>
            </a:r>
          </a:p>
          <a:p>
            <a:pPr>
              <a:buNone/>
            </a:pPr>
            <a:r>
              <a:rPr lang="en-US" altLang="ko-KR" sz="1200" b="0" dirty="0" smtClean="0"/>
              <a:t>		E2(</a:t>
            </a:r>
            <a:r>
              <a:rPr lang="en-US" altLang="ko-KR" sz="1200" b="0" u="sng" dirty="0" smtClean="0"/>
              <a:t>KA2</a:t>
            </a:r>
            <a:r>
              <a:rPr lang="en-US" altLang="ko-KR" sz="1200" b="0" dirty="0" smtClean="0"/>
              <a:t>, A4, </a:t>
            </a:r>
            <a:r>
              <a:rPr lang="en-US" altLang="ko-KR" sz="1200" b="0" u="dotted" dirty="0" smtClean="0"/>
              <a:t>KA1</a:t>
            </a:r>
            <a:r>
              <a:rPr lang="en-US" altLang="ko-KR" sz="1200" b="0" dirty="0" smtClean="0"/>
              <a:t>)</a:t>
            </a:r>
          </a:p>
          <a:p>
            <a:pPr>
              <a:buNone/>
            </a:pPr>
            <a:r>
              <a:rPr lang="en-US" altLang="ko-KR" sz="1200" b="0" dirty="0" smtClean="0"/>
              <a:t>	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방법</a:t>
            </a:r>
            <a:r>
              <a:rPr lang="en-US" altLang="ko-KR" sz="1200" b="1" dirty="0" smtClean="0"/>
              <a:t>2] </a:t>
            </a:r>
            <a:r>
              <a:rPr lang="ko-KR" altLang="en-US" sz="1200" b="0" dirty="0" smtClean="0"/>
              <a:t>왼쪽 개체 타입 </a:t>
            </a:r>
            <a:r>
              <a:rPr lang="en-US" altLang="ko-KR" sz="1200" b="0" dirty="0" smtClean="0"/>
              <a:t>E1</a:t>
            </a:r>
            <a:r>
              <a:rPr lang="ko-KR" altLang="en-US" sz="1200" b="0" dirty="0" smtClean="0"/>
              <a:t>을 기준으로 관계 </a:t>
            </a:r>
            <a:r>
              <a:rPr lang="en-US" altLang="ko-KR" sz="1200" b="0" dirty="0" smtClean="0"/>
              <a:t>R</a:t>
            </a:r>
            <a:r>
              <a:rPr lang="ko-KR" altLang="en-US" sz="1200" b="0" dirty="0" smtClean="0"/>
              <a:t>을 표현한다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sz="1200" b="0" dirty="0" smtClean="0"/>
              <a:t>		E1(</a:t>
            </a:r>
            <a:r>
              <a:rPr lang="en-US" altLang="ko-KR" sz="1200" b="0" u="sng" dirty="0" smtClean="0"/>
              <a:t>KA1</a:t>
            </a:r>
            <a:r>
              <a:rPr lang="en-US" altLang="ko-KR" sz="1200" b="0" dirty="0" smtClean="0"/>
              <a:t>, A2, </a:t>
            </a:r>
            <a:r>
              <a:rPr lang="en-US" altLang="ko-KR" sz="1200" b="0" u="dotted" dirty="0" smtClean="0"/>
              <a:t>KA2</a:t>
            </a:r>
            <a:r>
              <a:rPr lang="en-US" altLang="ko-KR" sz="1200" b="0" dirty="0" smtClean="0"/>
              <a:t>)</a:t>
            </a:r>
          </a:p>
          <a:p>
            <a:pPr>
              <a:buNone/>
            </a:pPr>
            <a:r>
              <a:rPr lang="en-US" altLang="ko-KR" sz="1200" b="0" dirty="0" smtClean="0"/>
              <a:t>		E2(</a:t>
            </a:r>
            <a:r>
              <a:rPr lang="en-US" altLang="ko-KR" sz="1200" b="0" u="sng" dirty="0" smtClean="0"/>
              <a:t>KA2</a:t>
            </a:r>
            <a:r>
              <a:rPr lang="en-US" altLang="ko-KR" sz="1200" b="0" dirty="0" smtClean="0"/>
              <a:t>, A4)</a:t>
            </a:r>
          </a:p>
          <a:p>
            <a:pPr>
              <a:buNone/>
            </a:pPr>
            <a:r>
              <a:rPr lang="en-US" altLang="ko-KR" sz="1200" b="0" dirty="0" smtClean="0"/>
              <a:t>	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방법</a:t>
            </a:r>
            <a:r>
              <a:rPr lang="en-US" altLang="ko-KR" sz="1200" b="1" dirty="0" smtClean="0"/>
              <a:t>3] </a:t>
            </a:r>
            <a:r>
              <a:rPr lang="ko-KR" altLang="en-US" sz="1200" b="0" dirty="0" smtClean="0"/>
              <a:t>단일 </a:t>
            </a:r>
            <a:r>
              <a:rPr lang="ko-KR" altLang="en-US" sz="1200" b="0" dirty="0" err="1" smtClean="0"/>
              <a:t>릴레이션</a:t>
            </a:r>
            <a:r>
              <a:rPr lang="ko-KR" altLang="en-US" sz="1200" b="0" dirty="0" smtClean="0"/>
              <a:t> </a:t>
            </a:r>
            <a:r>
              <a:rPr lang="en-US" altLang="ko-KR" sz="1200" b="0" dirty="0" smtClean="0"/>
              <a:t>ER</a:t>
            </a:r>
            <a:r>
              <a:rPr lang="ko-KR" altLang="en-US" sz="1200" b="0" dirty="0" smtClean="0"/>
              <a:t>로 모두 통합하여 관계 </a:t>
            </a:r>
            <a:r>
              <a:rPr lang="en-US" altLang="ko-KR" sz="1200" b="0" dirty="0" smtClean="0"/>
              <a:t>R</a:t>
            </a:r>
            <a:r>
              <a:rPr lang="ko-KR" altLang="en-US" sz="1200" b="0" dirty="0" smtClean="0"/>
              <a:t>을 표현한다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sz="1200" b="0" dirty="0" smtClean="0"/>
              <a:t>		ER(</a:t>
            </a:r>
            <a:r>
              <a:rPr lang="en-US" altLang="ko-KR" sz="1200" b="0" u="sng" dirty="0" smtClean="0"/>
              <a:t>KA1</a:t>
            </a:r>
            <a:r>
              <a:rPr lang="en-US" altLang="ko-KR" sz="1200" b="0" dirty="0" smtClean="0"/>
              <a:t>, A2, </a:t>
            </a:r>
            <a:r>
              <a:rPr lang="en-US" altLang="ko-KR" sz="1200" b="0" u="sng" dirty="0" smtClean="0"/>
              <a:t>KA2</a:t>
            </a:r>
            <a:r>
              <a:rPr lang="en-US" altLang="ko-KR" sz="1200" b="0" dirty="0" smtClean="0"/>
              <a:t>, A4)</a:t>
            </a:r>
          </a:p>
          <a:p>
            <a:pPr>
              <a:buNone/>
            </a:pPr>
            <a:r>
              <a:rPr lang="en-US" altLang="ko-KR" sz="1200" b="0" dirty="0" smtClean="0"/>
              <a:t>	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방법</a:t>
            </a:r>
            <a:r>
              <a:rPr lang="en-US" altLang="ko-KR" sz="1200" b="1" dirty="0" smtClean="0"/>
              <a:t>4] </a:t>
            </a:r>
            <a:r>
              <a:rPr lang="ko-KR" altLang="en-US" sz="1200" b="0" dirty="0" smtClean="0"/>
              <a:t>개체 타입 </a:t>
            </a:r>
            <a:r>
              <a:rPr lang="en-US" altLang="ko-KR" sz="1200" b="0" dirty="0" smtClean="0"/>
              <a:t>E1, E2</a:t>
            </a:r>
            <a:r>
              <a:rPr lang="ko-KR" altLang="en-US" sz="1200" b="0" dirty="0" smtClean="0"/>
              <a:t>와 관계 타입 </a:t>
            </a:r>
            <a:r>
              <a:rPr lang="en-US" altLang="ko-KR" sz="1200" b="0" dirty="0" smtClean="0"/>
              <a:t>R</a:t>
            </a:r>
            <a:r>
              <a:rPr lang="ko-KR" altLang="en-US" sz="1200" b="0" dirty="0" smtClean="0"/>
              <a:t>을 모두 독립된 릴레이션으로 표현한다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sz="1200" b="0" dirty="0" smtClean="0"/>
              <a:t>		E1(</a:t>
            </a:r>
            <a:r>
              <a:rPr lang="en-US" altLang="ko-KR" sz="1200" b="0" u="sng" dirty="0" smtClean="0"/>
              <a:t>KA1</a:t>
            </a:r>
            <a:r>
              <a:rPr lang="en-US" altLang="ko-KR" sz="1200" b="0" dirty="0" smtClean="0"/>
              <a:t>, A2)</a:t>
            </a:r>
          </a:p>
          <a:p>
            <a:pPr>
              <a:buNone/>
            </a:pPr>
            <a:r>
              <a:rPr lang="en-US" altLang="ko-KR" sz="1200" b="0" dirty="0" smtClean="0"/>
              <a:t>		R(</a:t>
            </a:r>
            <a:r>
              <a:rPr lang="en-US" altLang="ko-KR" sz="1200" b="0" u="sng" dirty="0" smtClean="0"/>
              <a:t>KA1</a:t>
            </a:r>
            <a:r>
              <a:rPr lang="en-US" altLang="ko-KR" sz="1200" b="0" dirty="0" smtClean="0"/>
              <a:t>, </a:t>
            </a:r>
            <a:r>
              <a:rPr lang="en-US" altLang="ko-KR" sz="1200" b="0" u="sng" dirty="0" smtClean="0"/>
              <a:t>KA2</a:t>
            </a:r>
            <a:r>
              <a:rPr lang="en-US" altLang="ko-KR" sz="1200" b="0" dirty="0" smtClean="0"/>
              <a:t>)</a:t>
            </a:r>
          </a:p>
          <a:p>
            <a:pPr>
              <a:buNone/>
            </a:pPr>
            <a:r>
              <a:rPr lang="en-US" altLang="ko-KR" sz="1200" b="0" dirty="0" smtClean="0"/>
              <a:t>		E2(</a:t>
            </a:r>
            <a:r>
              <a:rPr lang="en-US" altLang="ko-KR" sz="1200" b="0" u="sng" dirty="0" smtClean="0"/>
              <a:t>KA2</a:t>
            </a:r>
            <a:r>
              <a:rPr lang="en-US" altLang="ko-KR" sz="1200" b="0" dirty="0" smtClean="0"/>
              <a:t>, A4)</a:t>
            </a:r>
            <a:endParaRPr lang="ko-KR" altLang="en-US" sz="1200" b="0" dirty="0"/>
          </a:p>
        </p:txBody>
      </p:sp>
      <p:grpSp>
        <p:nvGrpSpPr>
          <p:cNvPr id="4" name="그룹 3"/>
          <p:cNvGrpSpPr/>
          <p:nvPr/>
        </p:nvGrpSpPr>
        <p:grpSpPr>
          <a:xfrm>
            <a:off x="827584" y="1196752"/>
            <a:ext cx="7272808" cy="1152127"/>
            <a:chOff x="611560" y="2506587"/>
            <a:chExt cx="7776864" cy="1296145"/>
          </a:xfrm>
        </p:grpSpPr>
        <p:grpSp>
          <p:nvGrpSpPr>
            <p:cNvPr id="5" name="그룹 6"/>
            <p:cNvGrpSpPr/>
            <p:nvPr/>
          </p:nvGrpSpPr>
          <p:grpSpPr>
            <a:xfrm>
              <a:off x="611560" y="2506587"/>
              <a:ext cx="1224136" cy="531440"/>
              <a:chOff x="5600437" y="3616044"/>
              <a:chExt cx="1584176" cy="936104"/>
            </a:xfrm>
          </p:grpSpPr>
          <p:sp>
            <p:nvSpPr>
              <p:cNvPr id="20" name="타원 7"/>
              <p:cNvSpPr/>
              <p:nvPr/>
            </p:nvSpPr>
            <p:spPr>
              <a:xfrm>
                <a:off x="5600437" y="3616044"/>
                <a:ext cx="1584176" cy="936104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latin typeface="+mn-ea"/>
                  </a:rPr>
                  <a:t>KA1</a:t>
                </a:r>
                <a:endParaRPr lang="ko-KR" altLang="en-US" sz="1400" dirty="0">
                  <a:latin typeface="+mn-ea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5853630" y="4365104"/>
                <a:ext cx="108012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6" name="타원 5"/>
            <p:cNvSpPr/>
            <p:nvPr/>
          </p:nvSpPr>
          <p:spPr>
            <a:xfrm>
              <a:off x="611560" y="3271292"/>
              <a:ext cx="1224136" cy="531440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A2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3284984"/>
              <a:ext cx="1008111" cy="5040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E1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" name="순서도: 판단 7"/>
            <p:cNvSpPr/>
            <p:nvPr/>
          </p:nvSpPr>
          <p:spPr>
            <a:xfrm>
              <a:off x="3923928" y="3284984"/>
              <a:ext cx="1368152" cy="504057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R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" name="직선 연결선 8"/>
            <p:cNvCxnSpPr>
              <a:stCxn id="7" idx="0"/>
            </p:cNvCxnSpPr>
            <p:nvPr/>
          </p:nvCxnSpPr>
          <p:spPr>
            <a:xfrm flipH="1" flipV="1">
              <a:off x="1835696" y="2772307"/>
              <a:ext cx="936104" cy="512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34"/>
            <p:cNvGrpSpPr/>
            <p:nvPr/>
          </p:nvGrpSpPr>
          <p:grpSpPr>
            <a:xfrm>
              <a:off x="7164288" y="2506587"/>
              <a:ext cx="1224136" cy="531440"/>
              <a:chOff x="5600437" y="3616044"/>
              <a:chExt cx="1584176" cy="93610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5600437" y="3616044"/>
                <a:ext cx="1584176" cy="936104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latin typeface="+mn-ea"/>
                  </a:rPr>
                  <a:t>KA2</a:t>
                </a:r>
                <a:endParaRPr lang="ko-KR" altLang="en-US" sz="1400" dirty="0">
                  <a:latin typeface="+mn-ea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5853630" y="4365104"/>
                <a:ext cx="108012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1" name="타원 10"/>
            <p:cNvSpPr/>
            <p:nvPr/>
          </p:nvSpPr>
          <p:spPr>
            <a:xfrm>
              <a:off x="7164288" y="3271292"/>
              <a:ext cx="1224136" cy="531440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A4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5" y="3284984"/>
              <a:ext cx="1008111" cy="5040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E2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13" name="직선 연결선 12"/>
            <p:cNvCxnSpPr>
              <a:stCxn id="6" idx="6"/>
              <a:endCxn id="7" idx="1"/>
            </p:cNvCxnSpPr>
            <p:nvPr/>
          </p:nvCxnSpPr>
          <p:spPr>
            <a:xfrm>
              <a:off x="1835696" y="3537012"/>
              <a:ext cx="4320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12" idx="3"/>
              <a:endCxn id="11" idx="2"/>
            </p:cNvCxnSpPr>
            <p:nvPr/>
          </p:nvCxnSpPr>
          <p:spPr>
            <a:xfrm>
              <a:off x="6876256" y="353701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18" idx="2"/>
              <a:endCxn id="12" idx="0"/>
            </p:cNvCxnSpPr>
            <p:nvPr/>
          </p:nvCxnSpPr>
          <p:spPr>
            <a:xfrm flipH="1">
              <a:off x="6372201" y="2772307"/>
              <a:ext cx="792087" cy="512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7" idx="3"/>
              <a:endCxn id="8" idx="1"/>
            </p:cNvCxnSpPr>
            <p:nvPr/>
          </p:nvCxnSpPr>
          <p:spPr>
            <a:xfrm>
              <a:off x="3275855" y="3537012"/>
              <a:ext cx="64807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3"/>
              <a:endCxn id="12" idx="1"/>
            </p:cNvCxnSpPr>
            <p:nvPr/>
          </p:nvCxnSpPr>
          <p:spPr>
            <a:xfrm flipV="1">
              <a:off x="5292080" y="3537012"/>
              <a:ext cx="57606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55576" y="263691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6-35 </a:t>
            </a:r>
            <a:r>
              <a:rPr lang="ko-KR" altLang="en-US" sz="1400" b="1" dirty="0" smtClean="0">
                <a:latin typeface="+mn-ea"/>
                <a:ea typeface="+mn-ea"/>
              </a:rPr>
              <a:t>이진 관계 타입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90" y="2138717"/>
            <a:ext cx="6206598" cy="17223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관계 타입의 사상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08912" cy="5472608"/>
          </a:xfrm>
        </p:spPr>
        <p:txBody>
          <a:bodyPr/>
          <a:lstStyle/>
          <a:p>
            <a:r>
              <a:rPr lang="en-US" altLang="ko-KR" dirty="0" smtClean="0"/>
              <a:t>[3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이진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이진 </a:t>
            </a:r>
            <a:r>
              <a:rPr lang="en-US" altLang="ko-KR" sz="1400" b="0" dirty="0" smtClean="0"/>
              <a:t>1:1 </a:t>
            </a:r>
            <a:r>
              <a:rPr lang="ko-KR" altLang="en-US" sz="1400" b="0" dirty="0" smtClean="0"/>
              <a:t>관계 타입의 경우 </a:t>
            </a: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방법</a:t>
            </a:r>
            <a:r>
              <a:rPr lang="en-US" altLang="ko-KR" sz="1400" b="0" dirty="0" smtClean="0"/>
              <a:t>1]~[</a:t>
            </a:r>
            <a:r>
              <a:rPr lang="ko-KR" altLang="en-US" sz="1400" b="0" dirty="0" smtClean="0"/>
              <a:t>방법</a:t>
            </a:r>
            <a:r>
              <a:rPr lang="en-US" altLang="ko-KR" sz="1400" b="0" dirty="0" smtClean="0"/>
              <a:t>4]</a:t>
            </a:r>
            <a:r>
              <a:rPr lang="ko-KR" altLang="en-US" sz="1400" b="0" dirty="0" smtClean="0"/>
              <a:t>까지 모든 유형으로 사상 가능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개체가 가진 정보 유형에 따라 판단</a:t>
            </a:r>
            <a:endParaRPr lang="en-US" altLang="ko-KR" sz="1400" b="0" dirty="0" smtClean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600" b="0" dirty="0"/>
          </a:p>
          <a:p>
            <a:pPr lvl="0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4</a:t>
            </a:r>
            <a:r>
              <a:rPr lang="ko-KR" altLang="en-US" dirty="0">
                <a:solidFill>
                  <a:prstClr val="black"/>
                </a:solidFill>
              </a:rPr>
              <a:t>단계</a:t>
            </a:r>
            <a:r>
              <a:rPr lang="en-US" altLang="ko-KR" dirty="0">
                <a:solidFill>
                  <a:prstClr val="black"/>
                </a:solidFill>
              </a:rPr>
              <a:t>] </a:t>
            </a:r>
            <a:r>
              <a:rPr lang="ko-KR" altLang="en-US" dirty="0">
                <a:solidFill>
                  <a:prstClr val="black"/>
                </a:solidFill>
              </a:rPr>
              <a:t>이진 </a:t>
            </a:r>
            <a:r>
              <a:rPr lang="en-US" altLang="ko-KR" dirty="0">
                <a:solidFill>
                  <a:prstClr val="black"/>
                </a:solidFill>
              </a:rPr>
              <a:t>1:N </a:t>
            </a:r>
            <a:r>
              <a:rPr lang="ko-KR" altLang="en-US" dirty="0">
                <a:solidFill>
                  <a:prstClr val="black"/>
                </a:solidFill>
              </a:rPr>
              <a:t>관계 타입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buNone/>
            </a:pPr>
            <a:r>
              <a:rPr lang="ko-KR" altLang="en-US" sz="1400" b="0" dirty="0" smtClean="0"/>
              <a:t>      이진 </a:t>
            </a:r>
            <a:r>
              <a:rPr lang="en-US" altLang="ko-KR" sz="1400" b="0" dirty="0"/>
              <a:t>1:N </a:t>
            </a:r>
            <a:r>
              <a:rPr lang="ko-KR" altLang="en-US" sz="1400" b="0" dirty="0"/>
              <a:t>관계 타입의 경우 </a:t>
            </a:r>
            <a:r>
              <a:rPr lang="en-US" altLang="ko-KR" sz="1400" b="0" dirty="0"/>
              <a:t>N</a:t>
            </a:r>
            <a:r>
              <a:rPr lang="ko-KR" altLang="en-US" sz="1400" b="0" dirty="0"/>
              <a:t>의 위치에 따라 </a:t>
            </a:r>
            <a:r>
              <a:rPr lang="en-US" altLang="ko-KR" sz="1400" b="0" dirty="0"/>
              <a:t>[</a:t>
            </a:r>
            <a:r>
              <a:rPr lang="ko-KR" altLang="en-US" sz="1400" b="0" dirty="0"/>
              <a:t>방법</a:t>
            </a:r>
            <a:r>
              <a:rPr lang="en-US" altLang="ko-KR" sz="1400" b="0" dirty="0"/>
              <a:t>1] </a:t>
            </a:r>
            <a:r>
              <a:rPr lang="ko-KR" altLang="en-US" sz="1400" b="0" dirty="0"/>
              <a:t>또는 </a:t>
            </a:r>
            <a:r>
              <a:rPr lang="en-US" altLang="ko-KR" sz="1400" b="0" dirty="0"/>
              <a:t>[</a:t>
            </a:r>
            <a:r>
              <a:rPr lang="ko-KR" altLang="en-US" sz="1400" b="0" dirty="0"/>
              <a:t>방법</a:t>
            </a:r>
            <a:r>
              <a:rPr lang="en-US" altLang="ko-KR" sz="1400" b="0" dirty="0"/>
              <a:t>2]</a:t>
            </a:r>
            <a:r>
              <a:rPr lang="ko-KR" altLang="en-US" sz="1400" b="0" dirty="0"/>
              <a:t>의 유형으로 </a:t>
            </a:r>
            <a:r>
              <a:rPr lang="ko-KR" altLang="en-US" sz="1400" b="0" dirty="0" smtClean="0"/>
              <a:t>사상됨</a:t>
            </a:r>
            <a:r>
              <a:rPr lang="en-US" altLang="ko-KR" sz="1400" b="0" dirty="0" smtClean="0"/>
              <a:t>.</a:t>
            </a:r>
            <a:endParaRPr lang="en-US" altLang="ko-KR" sz="14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ko-KR" altLang="en-US" sz="12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928164" y="361399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이진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1:1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 타입의 사상</a:t>
            </a:r>
            <a:endParaRPr lang="en-US" altLang="ko-KR" sz="1400" b="1" dirty="0" smtClean="0"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3" y="5085184"/>
            <a:ext cx="6460269" cy="15620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68370" y="63813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이진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1:N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 타입의 사상</a:t>
            </a:r>
            <a:endParaRPr lang="en-US" altLang="ko-KR" sz="1400" b="1" dirty="0" smtClean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관계 타입의 사상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이진 </a:t>
            </a:r>
            <a:r>
              <a:rPr lang="en-US" altLang="ko-KR" dirty="0" smtClean="0"/>
              <a:t>M:N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ko-KR" altLang="en-US" sz="1400" b="0" dirty="0" smtClean="0"/>
              <a:t>이진 </a:t>
            </a:r>
            <a:r>
              <a:rPr lang="en-US" altLang="ko-KR" sz="1400" b="0" dirty="0" smtClean="0"/>
              <a:t>M:N </a:t>
            </a:r>
            <a:r>
              <a:rPr lang="ko-KR" altLang="en-US" sz="1400" b="0" dirty="0" smtClean="0"/>
              <a:t>관계 타입은 </a:t>
            </a: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방법</a:t>
            </a:r>
            <a:r>
              <a:rPr lang="en-US" altLang="ko-KR" sz="1400" b="0" dirty="0" smtClean="0"/>
              <a:t>4]</a:t>
            </a:r>
            <a:r>
              <a:rPr lang="ko-KR" altLang="en-US" sz="1400" b="0" dirty="0" smtClean="0"/>
              <a:t>의 유형으로 사상됨</a:t>
            </a:r>
            <a:endParaRPr lang="en-US" altLang="ko-KR" sz="14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400" b="0" dirty="0"/>
          </a:p>
          <a:p>
            <a:pPr lvl="0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6</a:t>
            </a:r>
            <a:r>
              <a:rPr lang="ko-KR" altLang="en-US" dirty="0">
                <a:solidFill>
                  <a:prstClr val="black"/>
                </a:solidFill>
              </a:rPr>
              <a:t>단계</a:t>
            </a:r>
            <a:r>
              <a:rPr lang="en-US" altLang="ko-KR" dirty="0">
                <a:solidFill>
                  <a:prstClr val="black"/>
                </a:solidFill>
              </a:rPr>
              <a:t>] N</a:t>
            </a:r>
            <a:r>
              <a:rPr lang="ko-KR" altLang="en-US" dirty="0">
                <a:solidFill>
                  <a:prstClr val="black"/>
                </a:solidFill>
              </a:rPr>
              <a:t>진 관계 타입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altLang="ko-KR" sz="1800" dirty="0">
                <a:solidFill>
                  <a:prstClr val="black"/>
                </a:solidFill>
              </a:rPr>
              <a:t>	</a:t>
            </a:r>
            <a:r>
              <a:rPr lang="en-US" altLang="ko-KR" sz="1400" b="0" dirty="0">
                <a:solidFill>
                  <a:prstClr val="black"/>
                </a:solidFill>
              </a:rPr>
              <a:t>ER </a:t>
            </a:r>
            <a:r>
              <a:rPr lang="ko-KR" altLang="en-US" sz="1400" b="0" dirty="0">
                <a:solidFill>
                  <a:prstClr val="black"/>
                </a:solidFill>
              </a:rPr>
              <a:t>모델의 차수가 </a:t>
            </a:r>
            <a:r>
              <a:rPr lang="en-US" altLang="ko-KR" sz="1400" b="0" dirty="0">
                <a:solidFill>
                  <a:prstClr val="black"/>
                </a:solidFill>
              </a:rPr>
              <a:t>3 </a:t>
            </a:r>
            <a:r>
              <a:rPr lang="ko-KR" altLang="en-US" sz="1400" b="0" dirty="0">
                <a:solidFill>
                  <a:prstClr val="black"/>
                </a:solidFill>
              </a:rPr>
              <a:t>이상인 다진 관계 타입의 경우 </a:t>
            </a:r>
            <a:r>
              <a:rPr lang="en-US" altLang="ko-KR" sz="1400" b="0" dirty="0">
                <a:solidFill>
                  <a:prstClr val="black"/>
                </a:solidFill>
              </a:rPr>
              <a:t>[</a:t>
            </a:r>
            <a:r>
              <a:rPr lang="ko-KR" altLang="en-US" sz="1400" b="0" dirty="0">
                <a:solidFill>
                  <a:prstClr val="black"/>
                </a:solidFill>
              </a:rPr>
              <a:t>방법</a:t>
            </a:r>
            <a:r>
              <a:rPr lang="en-US" altLang="ko-KR" sz="1400" b="0" dirty="0">
                <a:solidFill>
                  <a:prstClr val="black"/>
                </a:solidFill>
              </a:rPr>
              <a:t>4]</a:t>
            </a:r>
            <a:r>
              <a:rPr lang="ko-KR" altLang="en-US" sz="1400" b="0" dirty="0">
                <a:solidFill>
                  <a:prstClr val="black"/>
                </a:solidFill>
              </a:rPr>
              <a:t>의 유형으로 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사상됨</a:t>
            </a:r>
            <a:endParaRPr lang="ko-KR" altLang="en-US" sz="1400" b="0" dirty="0">
              <a:solidFill>
                <a:prstClr val="black"/>
              </a:solidFill>
            </a:endParaRPr>
          </a:p>
          <a:p>
            <a:pPr>
              <a:buNone/>
            </a:pPr>
            <a:endParaRPr lang="ko-KR" altLang="en-US" sz="12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01835"/>
            <a:ext cx="5904656" cy="17151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77630"/>
            <a:ext cx="6048672" cy="1747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9592" y="337780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6-38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이진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N:M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 타입의 사상</a:t>
            </a:r>
            <a:endParaRPr lang="en-US" altLang="ko-KR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592" y="645333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6-39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이진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N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진 관계 타입의 사상</a:t>
            </a:r>
            <a:endParaRPr lang="en-US" altLang="ko-KR" sz="1400" b="1" dirty="0" smtClean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다중값</a:t>
            </a:r>
            <a:r>
              <a:rPr lang="ko-KR" altLang="en-US" dirty="0" smtClean="0"/>
              <a:t> 속성의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sz="2000" dirty="0" smtClean="0"/>
          </a:p>
          <a:p>
            <a:r>
              <a:rPr lang="en-US" altLang="ko-KR" dirty="0" smtClean="0"/>
              <a:t>[7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다중값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ko-KR" altLang="en-US" sz="1400" b="0" dirty="0" smtClean="0"/>
              <a:t>속성의 개수를 알 수 없는 경우 </a:t>
            </a: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방법</a:t>
            </a:r>
            <a:r>
              <a:rPr lang="en-US" altLang="ko-KR" sz="1400" b="0" dirty="0" smtClean="0"/>
              <a:t>1]</a:t>
            </a:r>
            <a:r>
              <a:rPr lang="ko-KR" altLang="en-US" sz="1400" b="0" dirty="0" smtClean="0"/>
              <a:t>을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속성의 개수가 제한적으로 정해지는 경우 </a:t>
            </a: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방법</a:t>
            </a:r>
            <a:r>
              <a:rPr lang="en-US" altLang="ko-KR" sz="1400" b="0" dirty="0" smtClean="0"/>
              <a:t>2]</a:t>
            </a:r>
            <a:r>
              <a:rPr lang="ko-KR" altLang="en-US" sz="1400" b="0" dirty="0" smtClean="0"/>
              <a:t>를 사용함</a:t>
            </a:r>
            <a:endParaRPr lang="en-US" altLang="ko-KR" sz="1400" b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5943" y="289297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6-40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다중값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속성의 개수에 따른 사상 방법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5943" y="63813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6-41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다중값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속성의 사상</a:t>
            </a:r>
            <a:endParaRPr lang="en-US" altLang="ko-KR" sz="1400" b="1" dirty="0" smtClean="0"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3" y="1126074"/>
            <a:ext cx="5911180" cy="172686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75" y="4626095"/>
            <a:ext cx="5181177" cy="1683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DBDB9-F673-4670-A005-B3BE60182B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46EE3-6512-45F7-A7EB-43679B01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0" y="1556792"/>
            <a:ext cx="7956376" cy="314939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97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모델링의 개념</a:t>
            </a:r>
            <a:endParaRPr lang="ko-KR" altLang="en-US" dirty="0"/>
          </a:p>
        </p:txBody>
      </p:sp>
      <p:pic>
        <p:nvPicPr>
          <p:cNvPr id="4" name="_x95414072" descr="EMB000002c420c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7" y="1196752"/>
            <a:ext cx="5904656" cy="46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대괄호 4"/>
          <p:cNvSpPr/>
          <p:nvPr/>
        </p:nvSpPr>
        <p:spPr>
          <a:xfrm>
            <a:off x="6516216" y="1196752"/>
            <a:ext cx="144016" cy="2736304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오른쪽 대괄호 5"/>
          <p:cNvSpPr/>
          <p:nvPr/>
        </p:nvSpPr>
        <p:spPr>
          <a:xfrm>
            <a:off x="6516216" y="4365104"/>
            <a:ext cx="144016" cy="864096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59492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6-1 </a:t>
            </a:r>
            <a:r>
              <a:rPr lang="ko-KR" altLang="en-US" sz="1400" b="1" dirty="0" smtClean="0">
                <a:latin typeface="+mn-ea"/>
                <a:ea typeface="+mn-ea"/>
              </a:rPr>
              <a:t>데이터 모델링의 중요성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242088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건물 설계</a:t>
            </a:r>
            <a:endParaRPr lang="en-US" altLang="ko-KR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소프트웨어 설계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456636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지반 설계</a:t>
            </a:r>
            <a:endParaRPr lang="en-US" altLang="ko-KR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데이터베이스 설계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DBDB9-F673-4670-A005-B3BE60182B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20186E-00D0-4FAD-B02C-5B020420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59584"/>
            <a:ext cx="7092280" cy="513091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79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1560" y="1871768"/>
            <a:ext cx="3004349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04. </a:t>
            </a:r>
            <a:r>
              <a:rPr lang="en-US" altLang="ko-KR" sz="3400" b="1" spc="-150" dirty="0" err="1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ERwin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실습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ERwin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 화면 및 툴 둘러보기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ERwin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실습을 위한 기본 환경 설정하기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설계 실습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DBMS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접속하여 테이블 생성하기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 잠깐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en-US" altLang="ko-KR" dirty="0"/>
              <a:t>Data Modeler </a:t>
            </a:r>
            <a:r>
              <a:rPr lang="ko-KR" altLang="en-US" dirty="0" err="1"/>
              <a:t>시험판</a:t>
            </a:r>
            <a:r>
              <a:rPr lang="ko-KR" altLang="en-US" dirty="0"/>
              <a:t> 받기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196752"/>
            <a:ext cx="784887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en-US" altLang="ko-KR" sz="1400" b="1" dirty="0" err="1">
                <a:latin typeface="+mn-ea"/>
                <a:ea typeface="+mn-ea"/>
              </a:rPr>
              <a:t>ERwin</a:t>
            </a:r>
            <a:r>
              <a:rPr lang="en-US" altLang="ko-KR" sz="1400" b="1" dirty="0">
                <a:latin typeface="+mn-ea"/>
                <a:ea typeface="+mn-ea"/>
              </a:rPr>
              <a:t> Data Modeler</a:t>
            </a:r>
            <a:r>
              <a:rPr lang="ko-KR" altLang="en-US" sz="1400" b="1" dirty="0">
                <a:latin typeface="+mn-ea"/>
                <a:ea typeface="+mn-ea"/>
              </a:rPr>
              <a:t>의 </a:t>
            </a:r>
            <a:r>
              <a:rPr lang="en-US" altLang="ko-KR" sz="1400" b="1" dirty="0">
                <a:latin typeface="+mn-ea"/>
                <a:ea typeface="+mn-ea"/>
              </a:rPr>
              <a:t>Academic License(</a:t>
            </a:r>
            <a:r>
              <a:rPr lang="ko-KR" altLang="en-US" sz="1400" b="1" dirty="0">
                <a:latin typeface="+mn-ea"/>
                <a:ea typeface="+mn-ea"/>
              </a:rPr>
              <a:t>교육용 </a:t>
            </a:r>
            <a:r>
              <a:rPr lang="ko-KR" altLang="en-US" sz="1400" b="1" dirty="0" err="1">
                <a:latin typeface="+mn-ea"/>
                <a:ea typeface="+mn-ea"/>
              </a:rPr>
              <a:t>시험판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  <a:r>
              <a:rPr lang="ko-KR" altLang="en-US" sz="1400" b="1" dirty="0">
                <a:latin typeface="+mn-ea"/>
                <a:ea typeface="+mn-ea"/>
              </a:rPr>
              <a:t>이나 </a:t>
            </a:r>
            <a:r>
              <a:rPr lang="en-US" altLang="ko-KR" sz="1400" b="1" dirty="0">
                <a:latin typeface="+mn-ea"/>
                <a:ea typeface="+mn-ea"/>
              </a:rPr>
              <a:t>Trial </a:t>
            </a:r>
            <a:r>
              <a:rPr lang="ko-KR" altLang="en-US" sz="1400" b="1" dirty="0">
                <a:latin typeface="+mn-ea"/>
                <a:ea typeface="+mn-ea"/>
              </a:rPr>
              <a:t>버전은 </a:t>
            </a:r>
            <a:r>
              <a:rPr lang="en-US" altLang="ko-KR" sz="1400" b="1" dirty="0">
                <a:latin typeface="+mn-ea"/>
                <a:ea typeface="+mn-ea"/>
              </a:rPr>
              <a:t>ERWIN</a:t>
            </a:r>
            <a:r>
              <a:rPr lang="ko-KR" altLang="en-US" sz="1400" b="1" dirty="0">
                <a:latin typeface="+mn-ea"/>
                <a:ea typeface="+mn-ea"/>
              </a:rPr>
              <a:t>사의 </a:t>
            </a:r>
            <a:r>
              <a:rPr lang="ko-KR" altLang="en-US" sz="1400" b="1" dirty="0" smtClean="0">
                <a:latin typeface="+mn-ea"/>
                <a:ea typeface="+mn-ea"/>
              </a:rPr>
              <a:t>웹사이트</a:t>
            </a:r>
            <a:r>
              <a:rPr lang="en-US" altLang="ko-KR" sz="1400" b="1" dirty="0">
                <a:latin typeface="+mn-ea"/>
                <a:ea typeface="+mn-ea"/>
              </a:rPr>
              <a:t>(https://erwin.com)</a:t>
            </a:r>
            <a:r>
              <a:rPr lang="ko-KR" altLang="en-US" sz="1400" b="1" dirty="0">
                <a:latin typeface="+mn-ea"/>
                <a:ea typeface="+mn-ea"/>
              </a:rPr>
              <a:t>에서 받을 수 있다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600" b="1" dirty="0" smtClean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en-US" altLang="ko-KR" sz="1400" b="1" dirty="0" smtClean="0">
                <a:latin typeface="+mn-ea"/>
                <a:ea typeface="+mn-ea"/>
              </a:rPr>
              <a:t>Academic </a:t>
            </a:r>
            <a:r>
              <a:rPr lang="en-US" altLang="ko-KR" sz="1400" b="1" dirty="0">
                <a:latin typeface="+mn-ea"/>
                <a:ea typeface="+mn-ea"/>
              </a:rPr>
              <a:t>License</a:t>
            </a:r>
            <a:r>
              <a:rPr lang="ko-KR" altLang="en-US" sz="1400" b="1" dirty="0">
                <a:latin typeface="+mn-ea"/>
                <a:ea typeface="+mn-ea"/>
              </a:rPr>
              <a:t>는 </a:t>
            </a:r>
            <a:r>
              <a:rPr lang="en-US" altLang="ko-KR" sz="1400" b="1" dirty="0">
                <a:latin typeface="+mn-ea"/>
                <a:ea typeface="+mn-ea"/>
              </a:rPr>
              <a:t>ERWIN</a:t>
            </a:r>
            <a:r>
              <a:rPr lang="ko-KR" altLang="en-US" sz="1400" b="1" dirty="0">
                <a:latin typeface="+mn-ea"/>
                <a:ea typeface="+mn-ea"/>
              </a:rPr>
              <a:t>사의 웹사이트에 접속한 후 </a:t>
            </a:r>
            <a:r>
              <a:rPr lang="en-US" altLang="ko-KR" sz="1400" b="1" dirty="0">
                <a:latin typeface="+mn-ea"/>
                <a:ea typeface="+mn-ea"/>
              </a:rPr>
              <a:t>[Services]- [</a:t>
            </a:r>
            <a:r>
              <a:rPr lang="en-US" altLang="ko-KR" sz="1400" b="1" dirty="0" err="1">
                <a:latin typeface="+mn-ea"/>
                <a:ea typeface="+mn-ea"/>
              </a:rPr>
              <a:t>erwin</a:t>
            </a:r>
            <a:r>
              <a:rPr lang="en-US" altLang="ko-KR" sz="1400" b="1" dirty="0">
                <a:latin typeface="+mn-ea"/>
                <a:ea typeface="+mn-ea"/>
              </a:rPr>
              <a:t> Academic Program]- [</a:t>
            </a:r>
            <a:r>
              <a:rPr lang="en-US" altLang="ko-KR" sz="1400" b="1" dirty="0" err="1">
                <a:latin typeface="+mn-ea"/>
                <a:ea typeface="+mn-ea"/>
              </a:rPr>
              <a:t>erwin</a:t>
            </a:r>
            <a:r>
              <a:rPr lang="en-US" altLang="ko-KR" sz="1400" b="1" dirty="0">
                <a:latin typeface="+mn-ea"/>
                <a:ea typeface="+mn-ea"/>
              </a:rPr>
              <a:t> DM </a:t>
            </a:r>
            <a:r>
              <a:rPr lang="en-US" altLang="ko-KR" sz="1400" b="1" dirty="0" err="1">
                <a:latin typeface="+mn-ea"/>
                <a:ea typeface="+mn-ea"/>
              </a:rPr>
              <a:t>ACademic</a:t>
            </a:r>
            <a:r>
              <a:rPr lang="en-US" altLang="ko-KR" sz="1400" b="1" dirty="0">
                <a:latin typeface="+mn-ea"/>
                <a:ea typeface="+mn-ea"/>
              </a:rPr>
              <a:t> Edition]- [Apply Now]</a:t>
            </a:r>
            <a:r>
              <a:rPr lang="ko-KR" altLang="en-US" sz="1400" b="1" dirty="0">
                <a:latin typeface="+mn-ea"/>
                <a:ea typeface="+mn-ea"/>
              </a:rPr>
              <a:t>을 클릭하고 순서에 따라 본인 메일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수업 과목명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교수 이름 등을 입력하면 바로 다운받을 수 있다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600" b="1" dirty="0" smtClean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ko-KR" altLang="en-US" sz="1400" b="1" dirty="0" smtClean="0">
                <a:latin typeface="+mn-ea"/>
                <a:ea typeface="+mn-ea"/>
              </a:rPr>
              <a:t>신청 </a:t>
            </a:r>
            <a:r>
              <a:rPr lang="ko-KR" altLang="en-US" sz="1400" b="1" dirty="0">
                <a:latin typeface="+mn-ea"/>
                <a:ea typeface="+mn-ea"/>
              </a:rPr>
              <a:t>후 </a:t>
            </a:r>
            <a:r>
              <a:rPr lang="ko-KR" altLang="en-US" sz="1400" b="1" dirty="0" err="1">
                <a:latin typeface="+mn-ea"/>
                <a:ea typeface="+mn-ea"/>
              </a:rPr>
              <a:t>수신받은</a:t>
            </a:r>
            <a:r>
              <a:rPr lang="ko-KR" altLang="en-US" sz="1400" b="1" dirty="0">
                <a:latin typeface="+mn-ea"/>
                <a:ea typeface="+mn-ea"/>
              </a:rPr>
              <a:t> 메일 을 따라 </a:t>
            </a:r>
            <a:r>
              <a:rPr lang="ko-KR" altLang="en-US" sz="1400" b="1" dirty="0" err="1">
                <a:latin typeface="+mn-ea"/>
                <a:ea typeface="+mn-ea"/>
              </a:rPr>
              <a:t>라이센스</a:t>
            </a:r>
            <a:r>
              <a:rPr lang="ko-KR" altLang="en-US" sz="1400" b="1" dirty="0">
                <a:latin typeface="+mn-ea"/>
                <a:ea typeface="+mn-ea"/>
              </a:rPr>
              <a:t> 신청 메일을 보내면 </a:t>
            </a:r>
            <a:r>
              <a:rPr lang="en-US" altLang="ko-KR" sz="1400" b="1" dirty="0">
                <a:latin typeface="+mn-ea"/>
                <a:ea typeface="+mn-ea"/>
              </a:rPr>
              <a:t>1~3</a:t>
            </a:r>
            <a:r>
              <a:rPr lang="ko-KR" altLang="en-US" sz="1400" b="1" dirty="0">
                <a:latin typeface="+mn-ea"/>
                <a:ea typeface="+mn-ea"/>
              </a:rPr>
              <a:t>일 후에 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년 동안 유효한 </a:t>
            </a:r>
            <a:r>
              <a:rPr lang="en-US" altLang="ko-KR" sz="1400" b="1" dirty="0">
                <a:latin typeface="+mn-ea"/>
                <a:ea typeface="+mn-ea"/>
              </a:rPr>
              <a:t>License Key(18</a:t>
            </a:r>
            <a:r>
              <a:rPr lang="ko-KR" altLang="en-US" sz="1400" b="1" dirty="0">
                <a:latin typeface="+mn-ea"/>
                <a:ea typeface="+mn-ea"/>
              </a:rPr>
              <a:t>자리 숫자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  <a:r>
              <a:rPr lang="ko-KR" altLang="en-US" sz="1400" b="1" dirty="0">
                <a:latin typeface="+mn-ea"/>
                <a:ea typeface="+mn-ea"/>
              </a:rPr>
              <a:t>를 메일로 보 내준다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r>
              <a:rPr lang="ko-KR" altLang="en-US" sz="1400" b="1" dirty="0">
                <a:latin typeface="+mn-ea"/>
                <a:ea typeface="+mn-ea"/>
              </a:rPr>
              <a:t>이후 </a:t>
            </a:r>
            <a:r>
              <a:rPr lang="en-US" altLang="ko-KR" sz="1400" b="1" dirty="0" err="1">
                <a:latin typeface="+mn-ea"/>
                <a:ea typeface="+mn-ea"/>
              </a:rPr>
              <a:t>ERwin</a:t>
            </a:r>
            <a:r>
              <a:rPr lang="ko-KR" altLang="en-US" sz="1400" b="1" dirty="0">
                <a:latin typeface="+mn-ea"/>
                <a:ea typeface="+mn-ea"/>
              </a:rPr>
              <a:t>을 실행하고 </a:t>
            </a:r>
            <a:r>
              <a:rPr lang="en-US" altLang="ko-KR" sz="1400" b="1" dirty="0">
                <a:latin typeface="+mn-ea"/>
                <a:ea typeface="+mn-ea"/>
              </a:rPr>
              <a:t>License </a:t>
            </a:r>
            <a:r>
              <a:rPr lang="ko-KR" altLang="en-US" sz="1400" b="1" dirty="0">
                <a:latin typeface="+mn-ea"/>
                <a:ea typeface="+mn-ea"/>
              </a:rPr>
              <a:t>키를 입력하면 된다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600" b="1" dirty="0"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en-US" altLang="ko-KR" sz="1400" b="1" dirty="0">
                <a:latin typeface="+mn-ea"/>
                <a:ea typeface="+mn-ea"/>
              </a:rPr>
              <a:t>Trial </a:t>
            </a:r>
            <a:r>
              <a:rPr lang="ko-KR" altLang="en-US" sz="1400" b="1" dirty="0">
                <a:latin typeface="+mn-ea"/>
                <a:ea typeface="+mn-ea"/>
              </a:rPr>
              <a:t>버전은 </a:t>
            </a:r>
            <a:r>
              <a:rPr lang="en-US" altLang="ko-KR" sz="1400" b="1" dirty="0">
                <a:latin typeface="+mn-ea"/>
                <a:ea typeface="+mn-ea"/>
              </a:rPr>
              <a:t>ERWIN</a:t>
            </a:r>
            <a:r>
              <a:rPr lang="ko-KR" altLang="en-US" sz="1400" b="1" dirty="0">
                <a:latin typeface="+mn-ea"/>
                <a:ea typeface="+mn-ea"/>
              </a:rPr>
              <a:t>사의 웹사이트 메인 페이지의 </a:t>
            </a:r>
            <a:r>
              <a:rPr lang="en-US" altLang="ko-KR" sz="1400" b="1" dirty="0">
                <a:latin typeface="+mn-ea"/>
                <a:ea typeface="+mn-ea"/>
              </a:rPr>
              <a:t>Try for Free</a:t>
            </a:r>
            <a:r>
              <a:rPr lang="ko-KR" altLang="en-US" sz="1400" b="1" dirty="0">
                <a:latin typeface="+mn-ea"/>
                <a:ea typeface="+mn-ea"/>
              </a:rPr>
              <a:t>을 클릭한 후 절차에 따라 신청하면 다운로드 받을 수 있다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r>
              <a:rPr lang="ko-KR" altLang="en-US" sz="1400" b="1" dirty="0">
                <a:latin typeface="+mn-ea"/>
                <a:ea typeface="+mn-ea"/>
              </a:rPr>
              <a:t>신청 시 </a:t>
            </a:r>
            <a:r>
              <a:rPr lang="en-US" altLang="ko-KR" sz="1400" b="1" dirty="0" err="1">
                <a:latin typeface="+mn-ea"/>
                <a:ea typeface="+mn-ea"/>
              </a:rPr>
              <a:t>Acadmic</a:t>
            </a:r>
            <a:r>
              <a:rPr lang="en-US" altLang="ko-KR" sz="1400" b="1" dirty="0">
                <a:latin typeface="+mn-ea"/>
                <a:ea typeface="+mn-ea"/>
              </a:rPr>
              <a:t> License</a:t>
            </a:r>
            <a:r>
              <a:rPr lang="ko-KR" altLang="en-US" sz="1400" b="1" dirty="0">
                <a:latin typeface="+mn-ea"/>
                <a:ea typeface="+mn-ea"/>
              </a:rPr>
              <a:t>는 학교 메일을</a:t>
            </a:r>
            <a:r>
              <a:rPr lang="en-US" altLang="ko-KR" sz="1400" b="1" dirty="0">
                <a:latin typeface="+mn-ea"/>
                <a:ea typeface="+mn-ea"/>
              </a:rPr>
              <a:t>, Trial </a:t>
            </a:r>
            <a:r>
              <a:rPr lang="ko-KR" altLang="en-US" sz="1400" b="1" dirty="0">
                <a:latin typeface="+mn-ea"/>
                <a:ea typeface="+mn-ea"/>
              </a:rPr>
              <a:t>버전은 기업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단체 등의 </a:t>
            </a:r>
            <a:r>
              <a:rPr lang="ko-KR" altLang="en-US" sz="1400" b="1" dirty="0" err="1">
                <a:latin typeface="+mn-ea"/>
                <a:ea typeface="+mn-ea"/>
              </a:rPr>
              <a:t>이메일을</a:t>
            </a:r>
            <a:r>
              <a:rPr lang="ko-KR" altLang="en-US" sz="1400" b="1" dirty="0">
                <a:latin typeface="+mn-ea"/>
                <a:ea typeface="+mn-ea"/>
              </a:rPr>
              <a:t> 사용해야만 한다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latin typeface="+mn-ea"/>
                <a:ea typeface="+mn-ea"/>
              </a:rPr>
              <a:t>naver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en-US" altLang="ko-KR" sz="1400" b="1" dirty="0" err="1">
                <a:latin typeface="+mn-ea"/>
                <a:ea typeface="+mn-ea"/>
              </a:rPr>
              <a:t>daum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en-US" altLang="ko-KR" sz="1400" b="1" dirty="0" err="1">
                <a:latin typeface="+mn-ea"/>
                <a:ea typeface="+mn-ea"/>
              </a:rPr>
              <a:t>gmail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등은 신청할 수 없다</a:t>
            </a:r>
            <a:r>
              <a:rPr lang="en-US" altLang="ko-KR" sz="1400" b="1" dirty="0">
                <a:latin typeface="+mn-ea"/>
                <a:ea typeface="+mn-ea"/>
              </a:rPr>
              <a:t>). 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7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ERwin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모델링을 하기 위한 프로그램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IE </a:t>
            </a:r>
            <a:r>
              <a:rPr lang="ko-KR" altLang="en-US" dirty="0" smtClean="0"/>
              <a:t>표기법을 지원함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306455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06455" y="2307635"/>
            <a:ext cx="1296144" cy="8848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출판사이름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도서단가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446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48653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8653" y="2307634"/>
            <a:ext cx="1296144" cy="1058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고객번호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도서번호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주문일자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주문금액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4834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602598" y="2400396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746614" y="2256380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583278" y="2310100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786726" y="2311244"/>
            <a:ext cx="161779" cy="213593"/>
            <a:chOff x="5076056" y="5517232"/>
            <a:chExt cx="161779" cy="213593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14" name="직선 연결선 13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/>
          <p:cNvCxnSpPr/>
          <p:nvPr/>
        </p:nvCxnSpPr>
        <p:spPr>
          <a:xfrm>
            <a:off x="5266894" y="2417540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419022" y="2273524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442165" y="2327244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266894" y="2328388"/>
            <a:ext cx="161779" cy="213593"/>
            <a:chOff x="5076056" y="5517232"/>
            <a:chExt cx="161779" cy="213593"/>
          </a:xfrm>
          <a:scene3d>
            <a:camera prst="orthographicFront">
              <a:rot lat="0" lon="0" rev="21594000"/>
            </a:camera>
            <a:lightRig rig="threePt" dir="t"/>
          </a:scene3d>
        </p:grpSpPr>
        <p:cxnSp>
          <p:nvCxnSpPr>
            <p:cNvPr id="23" name="직선 연결선 22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6563039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63039" y="2307635"/>
            <a:ext cx="1296144" cy="8848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주소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전화번호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91030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625494" y="3975047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297949" y="4345381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201558" y="3470991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220608" y="3264492"/>
            <a:ext cx="161779" cy="213593"/>
            <a:chOff x="5076056" y="5517232"/>
            <a:chExt cx="161779" cy="213593"/>
          </a:xfrm>
          <a:scene3d>
            <a:camera prst="orthographicFront">
              <a:rot lat="0" lon="0" rev="16200000"/>
            </a:camera>
            <a:lightRig rig="threePt" dir="t"/>
          </a:scene3d>
        </p:grpSpPr>
        <p:cxnSp>
          <p:nvCxnSpPr>
            <p:cNvPr id="34" name="직선 연결선 33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1306455" y="4642170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출판사이름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06455" y="4981456"/>
            <a:ext cx="1296144" cy="705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담당자이름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전화번호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4446" y="4354137"/>
            <a:ext cx="64633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34446" y="588232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6-42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마당서점의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다이어그램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화면 및 툴 둘러보기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Data Modeler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026" name="Picture 2" descr="C:\Documents and Settings\Administrator\바탕 화면\DB_개론과_실습_강의교안_제작\04. 캡처 이미지\6장 이미지\ch06_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799" y="1700808"/>
            <a:ext cx="2322212" cy="30243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95536" y="1206536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ysClr val="windowText" lastClr="000000"/>
                </a:solidFill>
                <a:ea typeface="맑은 고딕" panose="020B0503020000020004" pitchFamily="50" charset="-127"/>
                <a:sym typeface="Wingdings 2"/>
              </a:rPr>
              <a:t>  </a:t>
            </a:r>
            <a:endParaRPr lang="ko-KR" altLang="en-US" sz="2000" dirty="0" smtClean="0">
              <a:solidFill>
                <a:sysClr val="windowText" lastClr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7" name="Picture 3" descr="C:\Documents and Settings\Administrator\바탕 화면\DB_개론과_실습_강의교안_제작\04. 캡처 이미지\6장 이미지\ch06_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337" y="1678938"/>
            <a:ext cx="5379711" cy="37657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887924" y="1261958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ysClr val="windowText" lastClr="000000"/>
                </a:solidFill>
                <a:ea typeface="맑은 고딕" panose="020B0503020000020004" pitchFamily="50" charset="-127"/>
                <a:sym typeface="Wingdings 2"/>
              </a:rPr>
              <a:t></a:t>
            </a:r>
            <a:endParaRPr lang="ko-KR" altLang="en-US" sz="2000" dirty="0" smtClean="0">
              <a:solidFill>
                <a:sysClr val="windowText" lastClr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8718" y="1155175"/>
            <a:ext cx="3024336" cy="4107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err="1" smtClean="0">
                <a:latin typeface="+mj-ea"/>
                <a:ea typeface="+mj-ea"/>
              </a:rPr>
              <a:t>ERwin</a:t>
            </a:r>
            <a:r>
              <a:rPr lang="ko-KR" altLang="en-US" sz="1600" b="1" dirty="0" smtClean="0">
                <a:latin typeface="+mj-ea"/>
                <a:ea typeface="+mj-ea"/>
              </a:rPr>
              <a:t>의 기본 화면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5576" y="3861048"/>
            <a:ext cx="1296144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>
            <a:spLocks/>
          </p:cNvSpPr>
          <p:nvPr/>
        </p:nvSpPr>
        <p:spPr>
          <a:xfrm>
            <a:off x="5651875" y="1681492"/>
            <a:ext cx="598074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3029" y="1675539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ea typeface="맑은 고딕" panose="020B0503020000020004" pitchFamily="50" charset="-127"/>
                <a:sym typeface="Wingdings 2"/>
              </a:rPr>
              <a:t></a:t>
            </a:r>
            <a:endParaRPr lang="ko-KR" altLang="en-US" sz="16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>
            <a:spLocks/>
          </p:cNvSpPr>
          <p:nvPr/>
        </p:nvSpPr>
        <p:spPr>
          <a:xfrm>
            <a:off x="8587413" y="1972436"/>
            <a:ext cx="556587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툴바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795" y="1966483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ea typeface="맑은 고딕" panose="020B0503020000020004" pitchFamily="50" charset="-127"/>
                <a:sym typeface="Wingdings 2"/>
              </a:rPr>
              <a:t></a:t>
            </a:r>
            <a:endParaRPr lang="ko-KR" altLang="en-US" sz="16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>
            <a:spLocks/>
          </p:cNvSpPr>
          <p:nvPr/>
        </p:nvSpPr>
        <p:spPr>
          <a:xfrm>
            <a:off x="5719788" y="3149944"/>
            <a:ext cx="1533050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다이어그램 작성 영역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6566" y="3165643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ea typeface="맑은 고딕" panose="020B0503020000020004" pitchFamily="50" charset="-127"/>
                <a:sym typeface="Wingdings 2"/>
              </a:rPr>
              <a:t></a:t>
            </a:r>
            <a:endParaRPr lang="ko-KR" altLang="en-US" sz="16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>
            <a:spLocks/>
          </p:cNvSpPr>
          <p:nvPr/>
        </p:nvSpPr>
        <p:spPr>
          <a:xfrm>
            <a:off x="3434730" y="3861048"/>
            <a:ext cx="979099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모델 탐색기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7" y="3873070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ea typeface="맑은 고딕" panose="020B0503020000020004" pitchFamily="50" charset="-127"/>
                <a:sym typeface="Wingdings 2"/>
              </a:rPr>
              <a:t>               </a:t>
            </a:r>
            <a:endParaRPr lang="ko-KR" altLang="en-US" sz="16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algn="just">
              <a:buFont typeface="Wingdings" pitchFamily="2" charset="2"/>
              <a:buChar char=""/>
            </a:pPr>
            <a:r>
              <a:rPr lang="ko-KR" altLang="en-US" sz="1200" dirty="0" smtClean="0"/>
              <a:t>개체 </a:t>
            </a:r>
            <a:r>
              <a:rPr lang="en-US" altLang="ko-KR" sz="1200" dirty="0" smtClean="0"/>
              <a:t>: </a:t>
            </a:r>
            <a:r>
              <a:rPr lang="ko-KR" altLang="en-US" sz="1200" b="0" dirty="0" smtClean="0"/>
              <a:t>개체 타입의 이름</a:t>
            </a:r>
            <a:r>
              <a:rPr lang="en-US" altLang="ko-KR" sz="1200" b="0" dirty="0" smtClean="0"/>
              <a:t>, </a:t>
            </a:r>
            <a:r>
              <a:rPr lang="ko-KR" altLang="en-US" sz="1200" b="0" dirty="0" err="1" smtClean="0"/>
              <a:t>식별자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속성을 표현함</a:t>
            </a:r>
            <a:r>
              <a:rPr lang="en-US" altLang="ko-KR" sz="1200" b="0" dirty="0" smtClean="0"/>
              <a:t>.</a:t>
            </a:r>
          </a:p>
          <a:p>
            <a:pPr algn="just">
              <a:buFont typeface="Wingdings" pitchFamily="2" charset="2"/>
              <a:buChar char=""/>
            </a:pPr>
            <a:r>
              <a:rPr lang="en-US" altLang="ko-KR" sz="1200" dirty="0" smtClean="0"/>
              <a:t>SUB </a:t>
            </a:r>
            <a:r>
              <a:rPr lang="ko-KR" altLang="en-US" sz="1200" dirty="0" smtClean="0"/>
              <a:t>타입 </a:t>
            </a:r>
            <a:r>
              <a:rPr lang="en-US" altLang="ko-KR" sz="1200" dirty="0" smtClean="0"/>
              <a:t>: </a:t>
            </a:r>
            <a:r>
              <a:rPr lang="en-US" altLang="ko-KR" sz="1200" b="0" dirty="0" smtClean="0"/>
              <a:t>ISA </a:t>
            </a:r>
            <a:r>
              <a:rPr lang="ko-KR" altLang="en-US" sz="1200" b="0" dirty="0" smtClean="0"/>
              <a:t>모델의 슈퍼클래스와 서브클래스처럼 부모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자식 관계에서 자식 개체가 서로 배타적인 관계를 가지는 여러 서브 개체 타입을 표현함</a:t>
            </a:r>
            <a:r>
              <a:rPr lang="en-US" altLang="ko-KR" sz="1200" b="0" dirty="0" smtClean="0"/>
              <a:t>.</a:t>
            </a:r>
          </a:p>
          <a:p>
            <a:pPr algn="just">
              <a:buFont typeface="Wingdings" pitchFamily="2" charset="2"/>
              <a:buChar char=""/>
            </a:pPr>
            <a:r>
              <a:rPr lang="en-US" altLang="ko-KR" sz="1200" dirty="0" smtClean="0"/>
              <a:t>1:N(</a:t>
            </a:r>
            <a:r>
              <a:rPr lang="ko-KR" altLang="en-US" sz="1200" dirty="0" smtClean="0"/>
              <a:t>식별</a:t>
            </a:r>
            <a:r>
              <a:rPr lang="en-US" altLang="ko-KR" sz="1200" dirty="0" smtClean="0"/>
              <a:t>), N:M(</a:t>
            </a:r>
            <a:r>
              <a:rPr lang="ko-KR" altLang="en-US" sz="1200" dirty="0" smtClean="0"/>
              <a:t>식별</a:t>
            </a:r>
            <a:r>
              <a:rPr lang="en-US" altLang="ko-KR" sz="1200" dirty="0" smtClean="0"/>
              <a:t>), 1:N(</a:t>
            </a:r>
            <a:r>
              <a:rPr lang="ko-KR" altLang="en-US" sz="1200" dirty="0" err="1" smtClean="0"/>
              <a:t>비식별</a:t>
            </a:r>
            <a:r>
              <a:rPr lang="en-US" altLang="ko-KR" sz="1200" dirty="0" smtClean="0"/>
              <a:t>) : </a:t>
            </a:r>
            <a:r>
              <a:rPr lang="en-US" altLang="ko-KR" sz="1200" b="0" dirty="0" smtClean="0"/>
              <a:t>1, N, M</a:t>
            </a:r>
            <a:r>
              <a:rPr lang="ko-KR" altLang="en-US" sz="1200" b="0" dirty="0" smtClean="0"/>
              <a:t>은 두 개체 간의 관계에서 관계 </a:t>
            </a:r>
            <a:r>
              <a:rPr lang="ko-KR" altLang="en-US" sz="1200" b="0" dirty="0" err="1" smtClean="0"/>
              <a:t>대응수를</a:t>
            </a:r>
            <a:r>
              <a:rPr lang="ko-KR" altLang="en-US" sz="1200" b="0" dirty="0" smtClean="0"/>
              <a:t> 말함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식별 관계는 두 개체가 부모</a:t>
            </a:r>
            <a:r>
              <a:rPr lang="en-US" altLang="ko-KR" sz="1200" b="0" dirty="0" smtClean="0"/>
              <a:t>(1), </a:t>
            </a:r>
            <a:r>
              <a:rPr lang="ko-KR" altLang="en-US" sz="1200" b="0" dirty="0" smtClean="0"/>
              <a:t>자식</a:t>
            </a:r>
            <a:r>
              <a:rPr lang="en-US" altLang="ko-KR" sz="1200" b="0" dirty="0" smtClean="0"/>
              <a:t>(N) </a:t>
            </a:r>
            <a:r>
              <a:rPr lang="ko-KR" altLang="en-US" sz="1200" b="0" dirty="0" smtClean="0"/>
              <a:t>관계일 때 부모의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자식의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되거나 </a:t>
            </a:r>
            <a:r>
              <a:rPr lang="ko-KR" altLang="en-US" sz="1200" b="0" dirty="0" err="1" smtClean="0"/>
              <a:t>기본키의</a:t>
            </a:r>
            <a:r>
              <a:rPr lang="ko-KR" altLang="en-US" sz="1200" b="0" dirty="0" smtClean="0"/>
              <a:t> 구성원으로 사용되는 관계로 실선으로 나타냄</a:t>
            </a:r>
            <a:r>
              <a:rPr lang="en-US" altLang="ko-KR" sz="1200" b="0" dirty="0" smtClean="0"/>
              <a:t>. </a:t>
            </a:r>
            <a:r>
              <a:rPr lang="ko-KR" altLang="en-US" sz="1200" b="0" dirty="0" err="1" smtClean="0"/>
              <a:t>비식별</a:t>
            </a:r>
            <a:r>
              <a:rPr lang="ko-KR" altLang="en-US" sz="1200" b="0" dirty="0" smtClean="0"/>
              <a:t> 관계는 부모의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자식의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아닌 속성의 일부로 전이되는 관계로 점선으로 나타냄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관계의 필수</a:t>
            </a:r>
            <a:r>
              <a:rPr lang="en-US" altLang="ko-KR" sz="1200" b="0" dirty="0" smtClean="0"/>
              <a:t>(1)</a:t>
            </a:r>
            <a:r>
              <a:rPr lang="ko-KR" altLang="en-US" sz="1200" b="0" dirty="0" smtClean="0"/>
              <a:t>와 선택</a:t>
            </a:r>
            <a:r>
              <a:rPr lang="en-US" altLang="ko-KR" sz="1200" b="0" dirty="0" smtClean="0"/>
              <a:t>(0)</a:t>
            </a:r>
            <a:r>
              <a:rPr lang="ko-KR" altLang="en-US" sz="1200" b="0" dirty="0" smtClean="0"/>
              <a:t>은 관계선의 옵션을 통해 선택할 수 있음</a:t>
            </a:r>
            <a:r>
              <a:rPr lang="en-US" altLang="ko-KR" sz="1200" b="0" dirty="0" smtClean="0"/>
              <a:t>. </a:t>
            </a:r>
            <a:endParaRPr lang="ko-KR" altLang="en-US" sz="1200" b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화면 및 툴 둘러보기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3154859" cy="1941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실습을 위한 기본 환경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목적과 대상에 맞는 모델</a:t>
            </a:r>
            <a:r>
              <a:rPr lang="en-US" altLang="ko-KR" dirty="0" smtClean="0"/>
              <a:t>, DBMS, </a:t>
            </a:r>
            <a:r>
              <a:rPr lang="ko-KR" altLang="en-US" dirty="0" smtClean="0"/>
              <a:t>표기법을 선택해야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기본 환경 설정 순서</a:t>
            </a:r>
            <a:endParaRPr lang="en-US" altLang="ko-KR" dirty="0" smtClean="0"/>
          </a:p>
          <a:p>
            <a:pPr marL="266700" lvl="1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US" altLang="ko-KR" sz="1400" dirty="0" smtClean="0"/>
              <a:t> 1. </a:t>
            </a:r>
            <a:r>
              <a:rPr lang="ko-KR" altLang="en-US" sz="1400" dirty="0" smtClean="0"/>
              <a:t>모델 타입</a:t>
            </a:r>
            <a:r>
              <a:rPr lang="en-US" altLang="ko-KR" sz="1400" dirty="0" smtClean="0"/>
              <a:t>, DBMS </a:t>
            </a:r>
            <a:r>
              <a:rPr lang="ko-KR" altLang="en-US" sz="1400" dirty="0" smtClean="0"/>
              <a:t>선택하기</a:t>
            </a:r>
            <a:endParaRPr lang="en-US" altLang="ko-KR" sz="1400" dirty="0" smtClean="0"/>
          </a:p>
          <a:p>
            <a:pPr marL="266700" lvl="1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US" altLang="ko-KR" sz="1400" dirty="0" smtClean="0"/>
              <a:t> 2. IE </a:t>
            </a:r>
            <a:r>
              <a:rPr lang="ko-KR" altLang="en-US" sz="1400" dirty="0"/>
              <a:t>표기법으로 </a:t>
            </a:r>
            <a:r>
              <a:rPr lang="ko-KR" altLang="en-US" sz="1400" dirty="0" smtClean="0"/>
              <a:t>변경하기</a:t>
            </a:r>
            <a:endParaRPr lang="en-US" altLang="ko-KR" sz="1400" dirty="0" smtClean="0"/>
          </a:p>
          <a:p>
            <a:pPr marL="266700" lvl="1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r>
              <a:rPr lang="en-US" altLang="ko-KR" sz="1400" dirty="0" smtClean="0"/>
              <a:t> 3. </a:t>
            </a:r>
            <a:r>
              <a:rPr lang="ko-KR" altLang="en-US" sz="1400" dirty="0" err="1" smtClean="0"/>
              <a:t>툴바에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메뉴 추가하기</a:t>
            </a:r>
            <a:r>
              <a:rPr lang="en-US" altLang="ko-KR" sz="1400" dirty="0"/>
              <a:t>(</a:t>
            </a:r>
            <a:r>
              <a:rPr lang="ko-KR" altLang="en-US" sz="1400" dirty="0"/>
              <a:t>선택사항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99313"/>
              </p:ext>
            </p:extLst>
          </p:nvPr>
        </p:nvGraphicFramePr>
        <p:xfrm>
          <a:off x="941213" y="1991571"/>
          <a:ext cx="6655124" cy="82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타입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Logical/Physical</a:t>
                      </a:r>
                      <a:endParaRPr lang="ko-KR" altLang="en-US" sz="1200" b="0" dirty="0">
                        <a:solidFill>
                          <a:srgbClr val="0000C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새로만들때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File -&gt; New -&gt; Type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 5.x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새로만들때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File -&gt; New -&gt; Type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표기법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IE</a:t>
                      </a:r>
                      <a:r>
                        <a:rPr lang="en-US" altLang="ko-KR" sz="1200" b="0" kern="0" spc="0" baseline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표기법</a:t>
                      </a:r>
                      <a:endParaRPr lang="ko-KR" altLang="en-US" sz="1200" b="0" kern="0" spc="0" dirty="0" smtClean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 -&gt; Properties -&gt; Notation</a:t>
                      </a:r>
                      <a:r>
                        <a:rPr lang="en-US" altLang="ko-KR" sz="1200" b="0" kern="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변경</a:t>
                      </a:r>
                      <a:endParaRPr lang="ko-KR" altLang="en-US" sz="1200" b="0" kern="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9592" y="162880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6-13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Erwin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실습을 위한 기본 환경 설정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마당서점 설계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064896" cy="5472608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 smtClean="0">
                <a:solidFill>
                  <a:schemeClr val="tx2"/>
                </a:solidFill>
              </a:rPr>
              <a:t>마당서점의 </a:t>
            </a:r>
            <a:r>
              <a:rPr lang="ko-KR" altLang="en-US" sz="2000" dirty="0">
                <a:solidFill>
                  <a:schemeClr val="tx2"/>
                </a:solidFill>
              </a:rPr>
              <a:t>논리적 모델링</a:t>
            </a: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+mn-ea"/>
              </a:rPr>
              <a:t>마당서점의 요구사항 분석 후 개체 만들기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+mn-ea"/>
              </a:rPr>
              <a:t>개체 간 관계 표현하기 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1911474"/>
            <a:ext cx="2952327" cy="1165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78900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출판사 개체 생성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3600400" cy="20711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13" y="3573016"/>
            <a:ext cx="3612503" cy="2070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81189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6-53 </a:t>
            </a:r>
          </a:p>
          <a:p>
            <a:r>
              <a:rPr lang="ko-KR" altLang="en-US" sz="1400" b="1" dirty="0" smtClean="0">
                <a:ea typeface="맑은 고딕" panose="020B0503020000020004" pitchFamily="50" charset="-127"/>
              </a:rPr>
              <a:t>출판사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도서 개체의 관계 설정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(1:N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비식별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728" y="5670083"/>
            <a:ext cx="3722712" cy="589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6-54 </a:t>
            </a:r>
          </a:p>
          <a:p>
            <a:r>
              <a:rPr lang="ko-KR" altLang="en-US" sz="1400" b="1" dirty="0" smtClean="0">
                <a:ea typeface="맑은 고딕" panose="020B0503020000020004" pitchFamily="50" charset="-127"/>
              </a:rPr>
              <a:t>도서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고객 개체의 </a:t>
            </a:r>
            <a:r>
              <a:rPr lang="ko-KR" altLang="en-US" sz="1400" b="1" dirty="0">
                <a:ea typeface="맑은 고딕" panose="020B0503020000020004" pitchFamily="50" charset="-127"/>
              </a:rPr>
              <a:t>관계 설정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(N:M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식별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dirty="0">
                <a:latin typeface="+mn-ea"/>
              </a:rPr>
              <a:t>N:M </a:t>
            </a:r>
            <a:r>
              <a:rPr lang="ko-KR" altLang="en-US" sz="1400" dirty="0">
                <a:latin typeface="+mn-ea"/>
              </a:rPr>
              <a:t>관계 </a:t>
            </a:r>
            <a:r>
              <a:rPr lang="ko-KR" altLang="en-US" sz="1400" dirty="0" smtClean="0">
                <a:latin typeface="+mn-ea"/>
              </a:rPr>
              <a:t>해소하기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400" dirty="0" smtClean="0">
                <a:latin typeface="+mn-ea"/>
              </a:rPr>
              <a:t>식별 </a:t>
            </a:r>
            <a:r>
              <a:rPr lang="ko-KR" altLang="en-US" sz="1400" dirty="0">
                <a:latin typeface="+mn-ea"/>
              </a:rPr>
              <a:t>관계 및 관계 대응 수 변경하기</a:t>
            </a:r>
            <a:endParaRPr lang="en-US" altLang="ko-KR" sz="1400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0" y="1488420"/>
            <a:ext cx="4242276" cy="2118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886" y="152279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6-55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N:M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 해소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4" y="4009581"/>
            <a:ext cx="3960439" cy="2352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008" y="3026132"/>
            <a:ext cx="3109424" cy="37152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4605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6-57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 간 식별 관계 변경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5472608"/>
          </a:xfrm>
        </p:spPr>
        <p:txBody>
          <a:bodyPr/>
          <a:lstStyle/>
          <a:p>
            <a:r>
              <a:rPr lang="ko-KR" altLang="en-US" sz="1400" dirty="0"/>
              <a:t>도메인이란 속성이 가질 수 있는 값을 정의하는 </a:t>
            </a:r>
            <a:r>
              <a:rPr lang="ko-KR" altLang="en-US" sz="1400" dirty="0" smtClean="0"/>
              <a:t>것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다이어그램이 완성 후 도메인을 정의함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1988840"/>
            <a:ext cx="7693481" cy="4824535"/>
            <a:chOff x="293203" y="1648760"/>
            <a:chExt cx="8614982" cy="5402404"/>
          </a:xfrm>
        </p:grpSpPr>
        <p:sp>
          <p:nvSpPr>
            <p:cNvPr id="7" name="TextBox 6"/>
            <p:cNvSpPr txBox="1"/>
            <p:nvPr/>
          </p:nvSpPr>
          <p:spPr>
            <a:xfrm>
              <a:off x="293203" y="1648760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표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6-17 </a:t>
              </a:r>
              <a:r>
                <a:rPr lang="ko-KR" altLang="en-US" sz="1400" b="1" dirty="0" smtClean="0">
                  <a:latin typeface="+mn-ea"/>
                  <a:ea typeface="+mn-ea"/>
                </a:rPr>
                <a:t>마당서점의 </a:t>
              </a:r>
              <a:r>
                <a:rPr lang="ko-KR" altLang="en-US" sz="1400" b="1" dirty="0" err="1" smtClean="0">
                  <a:latin typeface="+mn-ea"/>
                  <a:ea typeface="+mn-ea"/>
                </a:rPr>
                <a:t>도메인별</a:t>
              </a:r>
              <a:r>
                <a:rPr lang="ko-KR" altLang="en-US" sz="1400" b="1" dirty="0" smtClean="0">
                  <a:latin typeface="+mn-ea"/>
                  <a:ea typeface="+mn-ea"/>
                </a:rPr>
                <a:t> 데이터 타입 정의표</a:t>
              </a:r>
              <a:endParaRPr lang="en-US" altLang="ko-KR" sz="1400" b="1" dirty="0" smtClean="0">
                <a:latin typeface="+mn-ea"/>
                <a:ea typeface="+mn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0597" y="1828504"/>
              <a:ext cx="3437588" cy="40507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3528" y="6763132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6-60 </a:t>
              </a:r>
              <a:r>
                <a:rPr lang="ko-KR" altLang="en-US" sz="1400" b="1" dirty="0" smtClean="0">
                  <a:latin typeface="+mn-ea"/>
                  <a:ea typeface="+mn-ea"/>
                </a:rPr>
                <a:t>도메인 정의표에 따라 생성한 도메인</a:t>
              </a:r>
              <a:endParaRPr lang="en-US" altLang="ko-KR" sz="1400" b="1" dirty="0" smtClean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9811" y="5978270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6-61 </a:t>
              </a:r>
              <a:r>
                <a:rPr lang="ko-KR" altLang="en-US" sz="1400" b="1" dirty="0" err="1" smtClean="0">
                  <a:latin typeface="+mn-ea"/>
                  <a:ea typeface="+mn-ea"/>
                </a:rPr>
                <a:t>도메인별</a:t>
              </a:r>
              <a:r>
                <a:rPr lang="ko-KR" altLang="en-US" sz="1400" b="1" dirty="0" smtClean="0">
                  <a:latin typeface="+mn-ea"/>
                  <a:ea typeface="+mn-ea"/>
                </a:rPr>
                <a:t> 데이터 타입 설정</a:t>
              </a:r>
              <a:endParaRPr lang="en-US" altLang="ko-KR" sz="1400" b="1" dirty="0" smtClean="0">
                <a:latin typeface="+mn-ea"/>
                <a:ea typeface="+mn-ea"/>
              </a:endParaRPr>
            </a:p>
          </p:txBody>
        </p:sp>
      </p:grp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395536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도메인 정의하기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76872"/>
            <a:ext cx="3263253" cy="2088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437112"/>
            <a:ext cx="4244181" cy="2086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모델링의 개념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68446" y="1242447"/>
            <a:ext cx="3836002" cy="44473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90048" y="1489034"/>
            <a:ext cx="3240360" cy="17239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원통 5"/>
          <p:cNvSpPr/>
          <p:nvPr/>
        </p:nvSpPr>
        <p:spPr>
          <a:xfrm>
            <a:off x="780897" y="3861048"/>
            <a:ext cx="2160240" cy="180248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292233" y="2240868"/>
            <a:ext cx="1348574" cy="2520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423" y="249289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①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정보 모델링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 rot="10800000">
            <a:off x="3292231" y="4516045"/>
            <a:ext cx="1351776" cy="2497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293" y="4768074"/>
            <a:ext cx="159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③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로 구현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33152" y="1933766"/>
            <a:ext cx="93784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개체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6847060" y="1861758"/>
            <a:ext cx="1250351" cy="504056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n-ea"/>
              </a:rPr>
              <a:t>관계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03312" y="2797862"/>
            <a:ext cx="93784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개체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" name="직선 연결선 13"/>
          <p:cNvCxnSpPr>
            <a:stCxn id="11" idx="3"/>
            <a:endCxn id="12" idx="1"/>
          </p:cNvCxnSpPr>
          <p:nvPr/>
        </p:nvCxnSpPr>
        <p:spPr>
          <a:xfrm>
            <a:off x="6270997" y="2113786"/>
            <a:ext cx="576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72235" y="2362406"/>
            <a:ext cx="0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23659" y="1535586"/>
            <a:ext cx="2154757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개념적 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(ER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다이어그램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92433" y="3735664"/>
            <a:ext cx="3240360" cy="17239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36449" y="4188862"/>
            <a:ext cx="2860962" cy="34051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테이블</a:t>
            </a:r>
            <a:r>
              <a:rPr lang="en-US" altLang="ko-KR" sz="1400" dirty="0" smtClean="0">
                <a:latin typeface="+mn-ea"/>
                <a:ea typeface="+mn-ea"/>
              </a:rPr>
              <a:t>1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u="sng" dirty="0">
                <a:latin typeface="+mn-ea"/>
                <a:ea typeface="+mn-ea"/>
              </a:rPr>
              <a:t>속성</a:t>
            </a:r>
            <a:r>
              <a:rPr lang="en-US" altLang="ko-KR" sz="1400" u="sng" dirty="0"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2,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42298" y="4567952"/>
            <a:ext cx="2860962" cy="34051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테이블</a:t>
            </a:r>
            <a:r>
              <a:rPr lang="en-US" altLang="ko-KR" sz="1400" dirty="0" smtClean="0">
                <a:latin typeface="+mn-ea"/>
                <a:ea typeface="+mn-ea"/>
              </a:rPr>
              <a:t>2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u="sng" dirty="0">
                <a:latin typeface="+mn-ea"/>
                <a:ea typeface="+mn-ea"/>
              </a:rPr>
              <a:t>속성</a:t>
            </a:r>
            <a:r>
              <a:rPr lang="en-US" altLang="ko-KR" sz="1400" u="sng" dirty="0"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2,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3)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30" y="3764657"/>
            <a:ext cx="2287806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논리적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관계 데이터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6554376" y="3291683"/>
            <a:ext cx="223587" cy="36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632" y="3017091"/>
            <a:ext cx="114165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일치해야 함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30074" y="3920424"/>
            <a:ext cx="1261884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데이터베이</a:t>
            </a:r>
            <a:r>
              <a:rPr lang="ko-KR" altLang="en-US" sz="1400" dirty="0">
                <a:latin typeface="+mn-ea"/>
              </a:rPr>
              <a:t>스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68631"/>
              </p:ext>
            </p:extLst>
          </p:nvPr>
        </p:nvGraphicFramePr>
        <p:xfrm>
          <a:off x="1020225" y="4482612"/>
          <a:ext cx="170133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구름 24"/>
          <p:cNvSpPr/>
          <p:nvPr/>
        </p:nvSpPr>
        <p:spPr>
          <a:xfrm>
            <a:off x="579123" y="1254778"/>
            <a:ext cx="2563788" cy="1364876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현실 세계</a:t>
            </a:r>
          </a:p>
          <a:p>
            <a:pPr algn="ctr"/>
            <a:endParaRPr lang="en-US" altLang="ko-KR" sz="500" dirty="0" smtClean="0">
              <a:latin typeface="+mn-ea"/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개념</a:t>
            </a:r>
            <a:r>
              <a:rPr lang="en-US" altLang="ko-KR" sz="1200" dirty="0">
                <a:latin typeface="+mn-ea"/>
              </a:rPr>
              <a:t>1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개념</a:t>
            </a:r>
            <a:r>
              <a:rPr lang="en-US" altLang="ko-KR" sz="1200" dirty="0">
                <a:latin typeface="+mn-ea"/>
              </a:rPr>
              <a:t>2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개념</a:t>
            </a:r>
            <a:r>
              <a:rPr lang="en-US" altLang="ko-KR" sz="1200" dirty="0" smtClean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rot="5400000">
            <a:off x="1331991" y="3260013"/>
            <a:ext cx="1058054" cy="1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07909" y="32849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②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데이터 모델링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3568" y="59492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6-2 </a:t>
            </a:r>
            <a:r>
              <a:rPr lang="ko-KR" altLang="en-US" sz="1400" b="1" dirty="0" smtClean="0">
                <a:latin typeface="+mn-ea"/>
                <a:ea typeface="+mn-ea"/>
              </a:rPr>
              <a:t>데이터 모델링의 개념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5328592" cy="40418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484784"/>
            <a:ext cx="8064896" cy="1080120"/>
          </a:xfrm>
        </p:spPr>
        <p:txBody>
          <a:bodyPr/>
          <a:lstStyle/>
          <a:p>
            <a:pPr marL="0" indent="0">
              <a:lnSpc>
                <a:spcPct val="200000"/>
              </a:lnSpc>
              <a:buClrTx/>
              <a:buNone/>
            </a:pPr>
            <a:r>
              <a:rPr lang="ko-KR" altLang="en-US" sz="1400" dirty="0" smtClean="0"/>
              <a:t>❶</a:t>
            </a:r>
            <a:r>
              <a:rPr lang="ko-KR" altLang="en-US" dirty="0" smtClean="0"/>
              <a:t>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 불러오기</a:t>
            </a:r>
            <a:r>
              <a:rPr lang="en-US" altLang="ko-KR" dirty="0" smtClean="0"/>
              <a:t> : [File] –[Open]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 smtClean="0"/>
              <a:t>❷</a:t>
            </a:r>
            <a:r>
              <a:rPr lang="ko-KR" altLang="en-US" dirty="0" smtClean="0"/>
              <a:t> </a:t>
            </a:r>
            <a:r>
              <a:rPr lang="en-US" altLang="ko-KR" dirty="0" smtClean="0"/>
              <a:t>Physical </a:t>
            </a:r>
            <a:r>
              <a:rPr lang="ko-KR" altLang="en-US" dirty="0" smtClean="0"/>
              <a:t>타입으로 변경하기 </a:t>
            </a:r>
            <a:r>
              <a:rPr lang="en-US" altLang="ko-KR" dirty="0" smtClean="0"/>
              <a:t>: [View] – [Physical Model]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28184" y="63093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6-63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모델 타입의 변경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마당서점의 물리적 모델링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0568" y="1484784"/>
            <a:ext cx="7677856" cy="72008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smtClean="0"/>
              <a:t>❸</a:t>
            </a:r>
            <a:r>
              <a:rPr lang="ko-KR" altLang="en-US" dirty="0" smtClean="0"/>
              <a:t> 물리적 모델링</a:t>
            </a: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3672408" cy="24580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4653136"/>
            <a:ext cx="1782359" cy="27420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6-64 </a:t>
            </a:r>
            <a:r>
              <a:rPr lang="ko-KR" altLang="en-US" sz="1400" b="1" dirty="0" smtClean="0">
                <a:latin typeface="+mn-ea"/>
                <a:ea typeface="+mn-ea"/>
              </a:rPr>
              <a:t>마당서점의 테이블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마당서점의 물리적 모델링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6470700" cy="430439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0568" y="1484784"/>
            <a:ext cx="7677856" cy="5760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200" dirty="0" smtClean="0"/>
              <a:t>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속성 확인하기</a:t>
            </a: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1449" y="6309320"/>
            <a:ext cx="1782359" cy="27420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6-65 </a:t>
            </a:r>
            <a:r>
              <a:rPr lang="ko-KR" altLang="en-US" sz="1400" b="1" dirty="0" err="1" smtClean="0">
                <a:latin typeface="+mn-ea"/>
                <a:ea typeface="+mn-ea"/>
              </a:rPr>
              <a:t>컬럼</a:t>
            </a:r>
            <a:r>
              <a:rPr lang="ko-KR" altLang="en-US" sz="1400" b="1" dirty="0" smtClean="0">
                <a:latin typeface="+mn-ea"/>
                <a:ea typeface="+mn-ea"/>
              </a:rPr>
              <a:t> 속성 확인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95536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마당서점의 물리적 모델링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 잠깐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/>
              <a:t>Erwin </a:t>
            </a:r>
            <a:r>
              <a:rPr lang="ko-KR" altLang="en-US" dirty="0"/>
              <a:t>모델링 </a:t>
            </a:r>
            <a:r>
              <a:rPr lang="ko-KR" altLang="en-US" dirty="0" smtClean="0"/>
              <a:t>팁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196752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ea typeface="+mn-ea"/>
              </a:rPr>
              <a:t>최소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관계를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0-&gt;1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로 변경하려면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     1:N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의 관계는 관계를 오른쪽 마우스로 클릭한 후 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	-&gt; Properties -&gt; Cardinality Properties 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	-&gt; One or More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로 수정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(1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쪽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), Nulls Not Allowed(N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쪽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ko-KR" sz="1400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1400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ea typeface="+mn-ea"/>
              </a:rPr>
              <a:t>관계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이름을 표시하려면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 smtClean="0">
                <a:solidFill>
                  <a:prstClr val="black"/>
                </a:solidFill>
                <a:latin typeface="+mn-ea"/>
                <a:ea typeface="+mn-ea"/>
              </a:rPr>
              <a:t>     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모델 그림의 바탕화면에서 오른쪽 마우스 클릭한 후 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	-&gt; Properties -&gt; Relationship -&gt; Display Logical Relationship Name(check)</a:t>
            </a: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	-&gt; Properties -&gt; Relationship -&gt; Physical Logical Relationship Name(check)</a:t>
            </a: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1400" b="1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ea typeface="+mn-ea"/>
              </a:rPr>
              <a:t>1:1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순환 관계의 표현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자기 자신으로 바탕화면을 한번 클릭해가면서 자기자신으로 클릭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ea typeface="+mn-ea"/>
              </a:rPr>
              <a:t>  1:N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카디널리티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표현을 위한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외래키는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별도로 생성해야 함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/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    	(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관계를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오른쪽마우스선택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-&gt;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properties -&gt; Role Name -&gt; (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이름 입력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342900" indent="-342900" eaLnBrk="0" latinLnBrk="0" hangingPunct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0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62300" y="2005439"/>
            <a:ext cx="3221668" cy="13515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DBMS</a:t>
            </a:r>
            <a:r>
              <a:rPr lang="ko-KR" altLang="en-US" dirty="0" smtClean="0"/>
              <a:t>에 접속하여 테이블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90333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smtClean="0"/>
              <a:t> ❶</a:t>
            </a:r>
            <a:r>
              <a:rPr lang="ko-KR" altLang="en-US" dirty="0" smtClean="0"/>
              <a:t>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 접속하기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</a:t>
            </a:r>
            <a:r>
              <a:rPr lang="en-US" altLang="ko-KR" sz="1400" b="0" dirty="0" smtClean="0"/>
              <a:t>[Actions]–[Database Connection] </a:t>
            </a:r>
            <a:r>
              <a:rPr lang="ko-KR" altLang="en-US" sz="1400" b="0" dirty="0" smtClean="0"/>
              <a:t>메뉴 선택 후 </a:t>
            </a:r>
            <a:r>
              <a:rPr lang="en-US" altLang="ko-KR" sz="1400" b="0" dirty="0" smtClean="0"/>
              <a:t> [Oracle Connection] </a:t>
            </a:r>
            <a:r>
              <a:rPr lang="ko-KR" altLang="en-US" sz="1400" b="0" dirty="0" smtClean="0"/>
              <a:t>창에서 다음과 같이 설정</a:t>
            </a:r>
            <a:endParaRPr lang="ko-KR" altLang="en-US" sz="1400" b="0" dirty="0"/>
          </a:p>
        </p:txBody>
      </p:sp>
      <p:sp>
        <p:nvSpPr>
          <p:cNvPr id="4" name="직사각형 3"/>
          <p:cNvSpPr/>
          <p:nvPr/>
        </p:nvSpPr>
        <p:spPr>
          <a:xfrm>
            <a:off x="1172380" y="2144749"/>
            <a:ext cx="62799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Database 	: MySQL 5.x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Authentication : Database Authentication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User Name 	: </a:t>
            </a:r>
            <a:r>
              <a:rPr lang="en-US" altLang="ko-KR" sz="1200" dirty="0" err="1" smtClean="0">
                <a:latin typeface="+mn-ea"/>
                <a:ea typeface="+mn-ea"/>
              </a:rPr>
              <a:t>madnag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Password 	: </a:t>
            </a:r>
            <a:r>
              <a:rPr lang="en-US" altLang="ko-KR" sz="1200" dirty="0" err="1" smtClean="0">
                <a:latin typeface="+mn-ea"/>
                <a:ea typeface="+mn-ea"/>
              </a:rPr>
              <a:t>madang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ODBC Data Source : </a:t>
            </a:r>
            <a:r>
              <a:rPr lang="en-US" altLang="ko-KR" sz="1200" dirty="0" err="1" smtClean="0">
                <a:latin typeface="+mn-ea"/>
                <a:ea typeface="+mn-ea"/>
              </a:rPr>
              <a:t>madang</a:t>
            </a:r>
            <a:r>
              <a:rPr lang="en-US" altLang="ko-KR" sz="1200" dirty="0" smtClean="0">
                <a:latin typeface="+mn-ea"/>
                <a:ea typeface="+mn-ea"/>
              </a:rPr>
              <a:t>                   (ODBC </a:t>
            </a:r>
            <a:r>
              <a:rPr lang="ko-KR" altLang="en-US" sz="1200" dirty="0" smtClean="0">
                <a:latin typeface="+mn-ea"/>
                <a:ea typeface="+mn-ea"/>
              </a:rPr>
              <a:t>설정 시 사용한 이름 </a:t>
            </a:r>
            <a:r>
              <a:rPr lang="en-US" altLang="ko-KR" sz="1200" dirty="0" smtClean="0">
                <a:latin typeface="+mn-ea"/>
                <a:ea typeface="+mn-ea"/>
              </a:rPr>
              <a:t>= </a:t>
            </a:r>
            <a:r>
              <a:rPr lang="en-US" altLang="ko-KR" sz="1200" dirty="0" err="1" smtClean="0">
                <a:latin typeface="+mn-ea"/>
                <a:ea typeface="+mn-ea"/>
              </a:rPr>
              <a:t>madang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DBMS</a:t>
            </a:r>
            <a:r>
              <a:rPr lang="ko-KR" altLang="en-US" dirty="0" smtClean="0"/>
              <a:t>에 접속하여 테이블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smtClean="0"/>
              <a:t>  ❷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테이블 </a:t>
            </a:r>
            <a:r>
              <a:rPr lang="ko-KR" altLang="en-US" dirty="0">
                <a:solidFill>
                  <a:prstClr val="black"/>
                </a:solidFill>
              </a:rPr>
              <a:t>생성하기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0" dirty="0">
                <a:solidFill>
                  <a:prstClr val="black"/>
                </a:solidFill>
              </a:rPr>
              <a:t>[Actions]–[Forward Engineer]–[Schema] 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메뉴 선택</a:t>
            </a:r>
            <a:r>
              <a:rPr lang="en-US" altLang="ko-KR" sz="1400" b="0" dirty="0" smtClean="0">
                <a:solidFill>
                  <a:prstClr val="black"/>
                </a:solidFill>
              </a:rPr>
              <a:t/>
            </a:r>
            <a:br>
              <a:rPr lang="en-US" altLang="ko-KR" sz="1400" b="0" dirty="0" smtClean="0">
                <a:solidFill>
                  <a:prstClr val="black"/>
                </a:solidFill>
              </a:rPr>
            </a:br>
            <a:r>
              <a:rPr lang="en-US" altLang="ko-KR" sz="1400" b="0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0" dirty="0">
                <a:solidFill>
                  <a:prstClr val="black"/>
                </a:solidFill>
              </a:rPr>
              <a:t>-&gt; 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각 </a:t>
            </a:r>
            <a:r>
              <a:rPr lang="ko-KR" altLang="en-US" sz="1400" b="0" dirty="0" err="1" smtClean="0">
                <a:solidFill>
                  <a:prstClr val="black"/>
                </a:solidFill>
              </a:rPr>
              <a:t>대상별로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 </a:t>
            </a:r>
            <a:r>
              <a:rPr lang="ko-KR" altLang="en-US" sz="1400" b="0" dirty="0" err="1" smtClean="0">
                <a:solidFill>
                  <a:prstClr val="black"/>
                </a:solidFill>
              </a:rPr>
              <a:t>오라클에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 적용할 내용 설정함</a:t>
            </a:r>
            <a:endParaRPr lang="en-US" altLang="ko-KR" sz="1400" b="0" dirty="0" smtClean="0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ko-KR" altLang="en-US" sz="1400" b="0" dirty="0" smtClean="0">
                <a:solidFill>
                  <a:prstClr val="black"/>
                </a:solidFill>
              </a:rPr>
              <a:t>       </a:t>
            </a:r>
            <a:r>
              <a:rPr lang="en-US" altLang="ko-KR" sz="1400" b="0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0" dirty="0" smtClean="0">
                <a:solidFill>
                  <a:prstClr val="black"/>
                </a:solidFill>
              </a:rPr>
              <a:t>테이블과 인덱스를 제외한 모든 부분의 체크 해제</a:t>
            </a:r>
            <a:endParaRPr lang="ko-KR" altLang="en-US" sz="1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259632" y="6237312"/>
            <a:ext cx="4752528" cy="46884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6-70 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madang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데이터베이스에 추가된 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1025" name="_x612097632" descr="EMB000009a805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4"/>
            <a:ext cx="6336704" cy="37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6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7675499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05.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모델링 연습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(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마당대학 데이터베이스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)</a:t>
            </a:r>
            <a:endParaRPr lang="ko-KR" altLang="en-US" sz="3400" b="1" spc="-150" dirty="0">
              <a:solidFill>
                <a:schemeClr val="accent4">
                  <a:lumMod val="50000"/>
                </a:schemeClr>
              </a:solidFill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마당대학의 요구사항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마당대학의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5556" y="1412776"/>
            <a:ext cx="7992888" cy="4896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마당대학의 요구사항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556792"/>
            <a:ext cx="7632848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① 교수</a:t>
            </a:r>
            <a:r>
              <a:rPr lang="en-US" altLang="ko-KR" sz="1300" dirty="0" smtClean="0">
                <a:latin typeface="+mn-ea"/>
                <a:ea typeface="+mn-ea"/>
              </a:rPr>
              <a:t>(Professor)</a:t>
            </a:r>
            <a:r>
              <a:rPr lang="ko-KR" altLang="en-US" sz="1300" dirty="0" smtClean="0">
                <a:latin typeface="+mn-ea"/>
                <a:ea typeface="+mn-ea"/>
              </a:rPr>
              <a:t>는 아이디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ssn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이름</a:t>
            </a:r>
            <a:r>
              <a:rPr lang="en-US" altLang="ko-KR" sz="1300" dirty="0" smtClean="0">
                <a:latin typeface="+mn-ea"/>
                <a:ea typeface="+mn-ea"/>
              </a:rPr>
              <a:t>(name), </a:t>
            </a:r>
            <a:r>
              <a:rPr lang="ko-KR" altLang="en-US" sz="1300" dirty="0" smtClean="0">
                <a:latin typeface="+mn-ea"/>
                <a:ea typeface="+mn-ea"/>
              </a:rPr>
              <a:t>나이</a:t>
            </a:r>
            <a:r>
              <a:rPr lang="en-US" altLang="ko-KR" sz="1300" dirty="0" smtClean="0">
                <a:latin typeface="+mn-ea"/>
                <a:ea typeface="+mn-ea"/>
              </a:rPr>
              <a:t>(age), </a:t>
            </a:r>
            <a:r>
              <a:rPr lang="ko-KR" altLang="en-US" sz="1300" dirty="0" smtClean="0">
                <a:latin typeface="+mn-ea"/>
                <a:ea typeface="+mn-ea"/>
              </a:rPr>
              <a:t>직위</a:t>
            </a:r>
            <a:r>
              <a:rPr lang="en-US" altLang="ko-KR" sz="1300" dirty="0" smtClean="0">
                <a:latin typeface="+mn-ea"/>
                <a:ea typeface="+mn-ea"/>
              </a:rPr>
              <a:t>(rank), </a:t>
            </a:r>
            <a:r>
              <a:rPr lang="ko-KR" altLang="en-US" sz="1300" dirty="0" smtClean="0">
                <a:latin typeface="+mn-ea"/>
                <a:ea typeface="+mn-ea"/>
              </a:rPr>
              <a:t>연구 분야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speciality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를 가진다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② 학과</a:t>
            </a:r>
            <a:r>
              <a:rPr lang="en-US" altLang="ko-KR" sz="1300" dirty="0" smtClean="0">
                <a:latin typeface="+mn-ea"/>
                <a:ea typeface="+mn-ea"/>
              </a:rPr>
              <a:t>(Department)</a:t>
            </a:r>
            <a:r>
              <a:rPr lang="ko-KR" altLang="en-US" sz="1300" dirty="0" smtClean="0">
                <a:latin typeface="+mn-ea"/>
                <a:ea typeface="+mn-ea"/>
              </a:rPr>
              <a:t>에는 학과번호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dno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학과이름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dname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학과사무실</a:t>
            </a:r>
            <a:r>
              <a:rPr lang="en-US" altLang="ko-KR" sz="1300" dirty="0" smtClean="0">
                <a:latin typeface="+mn-ea"/>
                <a:ea typeface="+mn-ea"/>
              </a:rPr>
              <a:t>(office)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③ 대학원생</a:t>
            </a:r>
            <a:r>
              <a:rPr lang="en-US" altLang="ko-KR" sz="1300" dirty="0" smtClean="0">
                <a:latin typeface="+mn-ea"/>
                <a:ea typeface="+mn-ea"/>
              </a:rPr>
              <a:t>(Graduate)</a:t>
            </a:r>
            <a:r>
              <a:rPr lang="ko-KR" altLang="en-US" sz="1300" dirty="0" smtClean="0">
                <a:latin typeface="+mn-ea"/>
                <a:ea typeface="+mn-ea"/>
              </a:rPr>
              <a:t>은 아이디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ssn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이름</a:t>
            </a:r>
            <a:r>
              <a:rPr lang="en-US" altLang="ko-KR" sz="1300" dirty="0" smtClean="0">
                <a:latin typeface="+mn-ea"/>
                <a:ea typeface="+mn-ea"/>
              </a:rPr>
              <a:t>(name), </a:t>
            </a:r>
            <a:r>
              <a:rPr lang="ko-KR" altLang="en-US" sz="1300" dirty="0" smtClean="0">
                <a:latin typeface="+mn-ea"/>
                <a:ea typeface="+mn-ea"/>
              </a:rPr>
              <a:t>나이</a:t>
            </a:r>
            <a:r>
              <a:rPr lang="en-US" altLang="ko-KR" sz="1300" dirty="0" smtClean="0">
                <a:latin typeface="+mn-ea"/>
                <a:ea typeface="+mn-ea"/>
              </a:rPr>
              <a:t>(age), </a:t>
            </a:r>
            <a:r>
              <a:rPr lang="ko-KR" altLang="en-US" sz="1300" dirty="0" smtClean="0">
                <a:latin typeface="+mn-ea"/>
                <a:ea typeface="+mn-ea"/>
              </a:rPr>
              <a:t>학위과정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deg_prog</a:t>
            </a:r>
            <a:r>
              <a:rPr lang="en-US" altLang="ko-KR" sz="1300" dirty="0" smtClean="0">
                <a:latin typeface="+mn-ea"/>
                <a:ea typeface="+mn-ea"/>
              </a:rPr>
              <a:t>, </a:t>
            </a:r>
            <a:r>
              <a:rPr lang="ko-KR" altLang="en-US" sz="1300" dirty="0" smtClean="0">
                <a:latin typeface="+mn-ea"/>
                <a:ea typeface="+mn-ea"/>
              </a:rPr>
              <a:t>석사</a:t>
            </a:r>
            <a:r>
              <a:rPr lang="en-US" altLang="ko-KR" sz="1300" dirty="0" smtClean="0">
                <a:latin typeface="+mn-ea"/>
                <a:ea typeface="+mn-ea"/>
              </a:rPr>
              <a:t>/</a:t>
            </a:r>
            <a:r>
              <a:rPr lang="ko-KR" altLang="en-US" sz="1300" dirty="0" smtClean="0">
                <a:latin typeface="+mn-ea"/>
                <a:ea typeface="+mn-ea"/>
              </a:rPr>
              <a:t>박사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을 가진다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④ 과제</a:t>
            </a:r>
            <a:r>
              <a:rPr lang="en-US" altLang="ko-KR" sz="1300" dirty="0" smtClean="0">
                <a:latin typeface="+mn-ea"/>
                <a:ea typeface="+mn-ea"/>
              </a:rPr>
              <a:t>(Project)</a:t>
            </a:r>
            <a:r>
              <a:rPr lang="ko-KR" altLang="en-US" sz="1300" dirty="0" smtClean="0">
                <a:latin typeface="+mn-ea"/>
                <a:ea typeface="+mn-ea"/>
              </a:rPr>
              <a:t>는 과제번호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pid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지원기관</a:t>
            </a:r>
            <a:r>
              <a:rPr lang="en-US" altLang="ko-KR" sz="1300" dirty="0" smtClean="0">
                <a:latin typeface="+mn-ea"/>
                <a:ea typeface="+mn-ea"/>
              </a:rPr>
              <a:t>(sponsor), </a:t>
            </a:r>
            <a:r>
              <a:rPr lang="ko-KR" altLang="en-US" sz="1300" dirty="0" smtClean="0">
                <a:latin typeface="+mn-ea"/>
                <a:ea typeface="+mn-ea"/>
              </a:rPr>
              <a:t>개시일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start_date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종료일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end_date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예산액</a:t>
            </a:r>
            <a:r>
              <a:rPr lang="en-US" altLang="ko-KR" sz="1300" dirty="0" smtClean="0">
                <a:latin typeface="+mn-ea"/>
                <a:ea typeface="+mn-ea"/>
              </a:rPr>
              <a:t>(budget)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⑤ 학과마다 그 학과를 운영</a:t>
            </a:r>
            <a:r>
              <a:rPr lang="en-US" altLang="ko-KR" sz="1300" dirty="0" smtClean="0">
                <a:latin typeface="+mn-ea"/>
                <a:ea typeface="+mn-ea"/>
              </a:rPr>
              <a:t>(run)</a:t>
            </a:r>
            <a:r>
              <a:rPr lang="ko-KR" altLang="en-US" sz="1300" dirty="0" smtClean="0">
                <a:latin typeface="+mn-ea"/>
                <a:ea typeface="+mn-ea"/>
              </a:rPr>
              <a:t>하는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학과장이라고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가 한 명씩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⑥ 한 교수가 여러 학과에서 근무</a:t>
            </a:r>
            <a:r>
              <a:rPr lang="en-US" altLang="ko-KR" sz="1300" dirty="0" smtClean="0">
                <a:latin typeface="+mn-ea"/>
                <a:ea typeface="+mn-ea"/>
              </a:rPr>
              <a:t>(work-dept)</a:t>
            </a:r>
            <a:r>
              <a:rPr lang="ko-KR" altLang="en-US" sz="1300" dirty="0" smtClean="0">
                <a:latin typeface="+mn-ea"/>
                <a:ea typeface="+mn-ea"/>
              </a:rPr>
              <a:t>할 수 있는데</a:t>
            </a:r>
            <a:r>
              <a:rPr lang="en-US" altLang="ko-KR" sz="1300" dirty="0" smtClean="0">
                <a:latin typeface="+mn-ea"/>
                <a:ea typeface="+mn-ea"/>
              </a:rPr>
              <a:t>, </a:t>
            </a:r>
            <a:r>
              <a:rPr lang="ko-KR" altLang="en-US" sz="1300" dirty="0" smtClean="0">
                <a:latin typeface="+mn-ea"/>
                <a:ea typeface="+mn-ea"/>
              </a:rPr>
              <a:t>이때 각 학과별로 참여백분율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pct_time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이 기록된다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⑦ 대학원생에게는 학위 과정을 밟을 전공학과</a:t>
            </a:r>
            <a:r>
              <a:rPr lang="en-US" altLang="ko-KR" sz="1300" dirty="0" smtClean="0">
                <a:latin typeface="+mn-ea"/>
                <a:ea typeface="+mn-ea"/>
              </a:rPr>
              <a:t>(major)</a:t>
            </a:r>
            <a:r>
              <a:rPr lang="ko-KR" altLang="en-US" sz="1300" dirty="0" smtClean="0">
                <a:latin typeface="+mn-ea"/>
                <a:ea typeface="+mn-ea"/>
              </a:rPr>
              <a:t>가 하나씩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⑧ 대학원생에게는 어떤 과목을 들으면 좋을지 조언</a:t>
            </a:r>
            <a:r>
              <a:rPr lang="en-US" altLang="ko-KR" sz="1300" dirty="0" smtClean="0">
                <a:latin typeface="+mn-ea"/>
                <a:ea typeface="+mn-ea"/>
              </a:rPr>
              <a:t>(advisor)</a:t>
            </a:r>
            <a:r>
              <a:rPr lang="ko-KR" altLang="en-US" sz="1300" dirty="0" smtClean="0">
                <a:latin typeface="+mn-ea"/>
                <a:ea typeface="+mn-ea"/>
              </a:rPr>
              <a:t>해주는 선임 대학원생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학생조언자라고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⑨ 과제는 한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연구책임자라고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관리</a:t>
            </a:r>
            <a:r>
              <a:rPr lang="en-US" altLang="ko-KR" sz="1300" dirty="0" smtClean="0">
                <a:latin typeface="+mn-ea"/>
                <a:ea typeface="+mn-ea"/>
              </a:rPr>
              <a:t>(manage)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⑩ 과제는 한 사람 이상의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공동연구책임자라고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수행</a:t>
            </a:r>
            <a:r>
              <a:rPr lang="en-US" altLang="ko-KR" sz="1300" dirty="0" smtClean="0">
                <a:latin typeface="+mn-ea"/>
                <a:ea typeface="+mn-ea"/>
              </a:rPr>
              <a:t>(work-in)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⑪ 한 과제는 한 명 이상의 대학원생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연구조교라고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수행</a:t>
            </a:r>
            <a:r>
              <a:rPr lang="en-US" altLang="ko-KR" sz="1300" dirty="0" smtClean="0">
                <a:latin typeface="+mn-ea"/>
                <a:ea typeface="+mn-ea"/>
              </a:rPr>
              <a:t>(work-</a:t>
            </a:r>
            <a:r>
              <a:rPr lang="en-US" altLang="ko-KR" sz="1300" dirty="0" err="1" smtClean="0">
                <a:latin typeface="+mn-ea"/>
                <a:ea typeface="+mn-ea"/>
              </a:rPr>
              <a:t>prog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  <a:endParaRPr lang="ko-KR" altLang="en-US" sz="13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(Professor)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아이디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ssn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(name),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(age),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(rank),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 분야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speciality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가진다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11760" y="2994695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Professor</a:t>
            </a: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1344960" y="170088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age</a:t>
            </a:r>
          </a:p>
        </p:txBody>
      </p: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582960" y="210887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ssn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2183160" y="210887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rank</a:t>
            </a: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2640360" y="1700882"/>
            <a:ext cx="12192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speciality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52848" y="3139157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name</a:t>
            </a:r>
          </a:p>
        </p:txBody>
      </p:sp>
      <p:cxnSp>
        <p:nvCxnSpPr>
          <p:cNvPr id="12" name="직선 연결선 11"/>
          <p:cNvCxnSpPr>
            <a:stCxn id="11" idx="6"/>
            <a:endCxn id="6" idx="1"/>
          </p:cNvCxnSpPr>
          <p:nvPr/>
        </p:nvCxnSpPr>
        <p:spPr>
          <a:xfrm flipV="1">
            <a:off x="1714848" y="3232820"/>
            <a:ext cx="696912" cy="110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5"/>
            <a:endCxn id="6" idx="1"/>
          </p:cNvCxnSpPr>
          <p:nvPr/>
        </p:nvCxnSpPr>
        <p:spPr>
          <a:xfrm>
            <a:off x="1233368" y="2458464"/>
            <a:ext cx="1178392" cy="774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4"/>
          </p:cNvCxnSpPr>
          <p:nvPr/>
        </p:nvCxnSpPr>
        <p:spPr>
          <a:xfrm>
            <a:off x="1725960" y="2108870"/>
            <a:ext cx="685800" cy="88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4"/>
          </p:cNvCxnSpPr>
          <p:nvPr/>
        </p:nvCxnSpPr>
        <p:spPr>
          <a:xfrm>
            <a:off x="2564160" y="2518445"/>
            <a:ext cx="189384" cy="47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0" idx="4"/>
            <a:endCxn id="6" idx="0"/>
          </p:cNvCxnSpPr>
          <p:nvPr/>
        </p:nvCxnSpPr>
        <p:spPr>
          <a:xfrm flipH="1">
            <a:off x="3021360" y="2108870"/>
            <a:ext cx="228600" cy="88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364276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교수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(Professor)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18" name="내용 개체 틀 3"/>
          <p:cNvGraphicFramePr>
            <a:graphicFrameLocks/>
          </p:cNvGraphicFramePr>
          <p:nvPr/>
        </p:nvGraphicFramePr>
        <p:xfrm>
          <a:off x="539750" y="4149080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학과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(Department)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에는 학과번호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dno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dname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학과사무실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(office)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1498104" y="4650879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Dept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35" name="Line 59"/>
          <p:cNvSpPr>
            <a:spLocks noChangeShapeType="1"/>
          </p:cNvSpPr>
          <p:nvPr/>
        </p:nvSpPr>
        <p:spPr bwMode="auto">
          <a:xfrm flipH="1">
            <a:off x="964704" y="5127129"/>
            <a:ext cx="6858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107704" y="5127129"/>
            <a:ext cx="762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7" name="Line 61"/>
          <p:cNvSpPr>
            <a:spLocks noChangeShapeType="1"/>
          </p:cNvSpPr>
          <p:nvPr/>
        </p:nvSpPr>
        <p:spPr bwMode="auto">
          <a:xfrm>
            <a:off x="2564904" y="5127129"/>
            <a:ext cx="7620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9552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학과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(Dept)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32" name="Oval 56"/>
          <p:cNvSpPr>
            <a:spLocks noChangeArrowheads="1"/>
          </p:cNvSpPr>
          <p:nvPr/>
        </p:nvSpPr>
        <p:spPr bwMode="auto">
          <a:xfrm>
            <a:off x="5837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dno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33" name="Oval 57"/>
          <p:cNvSpPr>
            <a:spLocks noChangeArrowheads="1"/>
          </p:cNvSpPr>
          <p:nvPr/>
        </p:nvSpPr>
        <p:spPr bwMode="auto">
          <a:xfrm>
            <a:off x="29459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office</a:t>
            </a:r>
          </a:p>
        </p:txBody>
      </p:sp>
      <p:sp>
        <p:nvSpPr>
          <p:cNvPr id="34" name="Oval 58"/>
          <p:cNvSpPr>
            <a:spLocks noChangeArrowheads="1"/>
          </p:cNvSpPr>
          <p:nvPr/>
        </p:nvSpPr>
        <p:spPr bwMode="auto">
          <a:xfrm>
            <a:off x="18029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dname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(Graduate)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 아이디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ssn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(name),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(age),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학위과정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deg_prog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석사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가진다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9552" y="357301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대학원생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(Graduate)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18" name="내용 개체 틀 3"/>
          <p:cNvGraphicFramePr>
            <a:graphicFrameLocks/>
          </p:cNvGraphicFramePr>
          <p:nvPr/>
        </p:nvGraphicFramePr>
        <p:xfrm>
          <a:off x="539750" y="4079329"/>
          <a:ext cx="80646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과제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(Project)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과제번호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pid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지원기관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(sponsor),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개시일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start_date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end_date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예산액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(budget)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6-74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과제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(Project)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개체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68288" y="1628800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Graduate</a:t>
            </a:r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896888" y="251462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ssn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27" name="Oval 37"/>
          <p:cNvSpPr>
            <a:spLocks noChangeArrowheads="1"/>
          </p:cNvSpPr>
          <p:nvPr/>
        </p:nvSpPr>
        <p:spPr bwMode="auto">
          <a:xfrm>
            <a:off x="1354088" y="3059138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age</a:t>
            </a:r>
          </a:p>
        </p:txBody>
      </p:sp>
      <p:sp>
        <p:nvSpPr>
          <p:cNvPr id="28" name="Oval 38"/>
          <p:cNvSpPr>
            <a:spLocks noChangeArrowheads="1"/>
          </p:cNvSpPr>
          <p:nvPr/>
        </p:nvSpPr>
        <p:spPr bwMode="auto">
          <a:xfrm>
            <a:off x="2573288" y="3059138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deg_prog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29" name="Oval 39"/>
          <p:cNvSpPr>
            <a:spLocks noChangeArrowheads="1"/>
          </p:cNvSpPr>
          <p:nvPr/>
        </p:nvSpPr>
        <p:spPr bwMode="auto">
          <a:xfrm>
            <a:off x="2725688" y="251462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name</a:t>
            </a:r>
          </a:p>
        </p:txBody>
      </p:sp>
      <p:sp>
        <p:nvSpPr>
          <p:cNvPr id="30" name="Line 42"/>
          <p:cNvSpPr>
            <a:spLocks noChangeShapeType="1"/>
          </p:cNvSpPr>
          <p:nvPr/>
        </p:nvSpPr>
        <p:spPr bwMode="auto">
          <a:xfrm>
            <a:off x="1354088" y="2105050"/>
            <a:ext cx="1588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1582688" y="2105050"/>
            <a:ext cx="22860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0" name="Line 44"/>
          <p:cNvSpPr>
            <a:spLocks noChangeShapeType="1"/>
          </p:cNvSpPr>
          <p:nvPr/>
        </p:nvSpPr>
        <p:spPr bwMode="auto">
          <a:xfrm flipH="1" flipV="1">
            <a:off x="1735088" y="2105050"/>
            <a:ext cx="914400" cy="1057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1887488" y="2105050"/>
            <a:ext cx="83820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812304" y="5804495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Project</a:t>
            </a:r>
          </a:p>
        </p:txBody>
      </p:sp>
      <p:sp>
        <p:nvSpPr>
          <p:cNvPr id="43" name="Oval 25"/>
          <p:cNvSpPr>
            <a:spLocks noChangeArrowheads="1"/>
          </p:cNvSpPr>
          <p:nvPr/>
        </p:nvSpPr>
        <p:spPr bwMode="auto">
          <a:xfrm>
            <a:off x="583704" y="4578945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pid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44" name="Oval 26"/>
          <p:cNvSpPr>
            <a:spLocks noChangeArrowheads="1"/>
          </p:cNvSpPr>
          <p:nvPr/>
        </p:nvSpPr>
        <p:spPr bwMode="auto">
          <a:xfrm>
            <a:off x="1193304" y="5055195"/>
            <a:ext cx="8382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sponsor</a:t>
            </a:r>
          </a:p>
        </p:txBody>
      </p:sp>
      <p:sp>
        <p:nvSpPr>
          <p:cNvPr id="45" name="Oval 27"/>
          <p:cNvSpPr>
            <a:spLocks noChangeArrowheads="1"/>
          </p:cNvSpPr>
          <p:nvPr/>
        </p:nvSpPr>
        <p:spPr bwMode="auto">
          <a:xfrm>
            <a:off x="2717304" y="4850407"/>
            <a:ext cx="9906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end_date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46" name="Oval 28"/>
          <p:cNvSpPr>
            <a:spLocks noChangeArrowheads="1"/>
          </p:cNvSpPr>
          <p:nvPr/>
        </p:nvSpPr>
        <p:spPr bwMode="auto">
          <a:xfrm>
            <a:off x="1802904" y="4578945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start_date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47" name="Oval 29"/>
          <p:cNvSpPr>
            <a:spLocks noChangeArrowheads="1"/>
          </p:cNvSpPr>
          <p:nvPr/>
        </p:nvSpPr>
        <p:spPr bwMode="auto">
          <a:xfrm>
            <a:off x="2717304" y="5463182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budget</a:t>
            </a:r>
          </a:p>
        </p:txBody>
      </p:sp>
      <p:sp>
        <p:nvSpPr>
          <p:cNvPr id="48" name="Line 30"/>
          <p:cNvSpPr>
            <a:spLocks noChangeShapeType="1"/>
          </p:cNvSpPr>
          <p:nvPr/>
        </p:nvSpPr>
        <p:spPr bwMode="auto">
          <a:xfrm>
            <a:off x="964704" y="4986932"/>
            <a:ext cx="1588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H="1">
            <a:off x="1421904" y="5463182"/>
            <a:ext cx="15240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0" name="Line 32"/>
          <p:cNvSpPr>
            <a:spLocks noChangeShapeType="1"/>
          </p:cNvSpPr>
          <p:nvPr/>
        </p:nvSpPr>
        <p:spPr bwMode="auto">
          <a:xfrm flipH="1">
            <a:off x="1955304" y="4986932"/>
            <a:ext cx="228600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1" name="Line 33"/>
          <p:cNvSpPr>
            <a:spLocks noChangeShapeType="1"/>
          </p:cNvSpPr>
          <p:nvPr/>
        </p:nvSpPr>
        <p:spPr bwMode="auto">
          <a:xfrm flipH="1">
            <a:off x="2031504" y="5191720"/>
            <a:ext cx="762000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 flipH="1">
            <a:off x="2031504" y="5804495"/>
            <a:ext cx="7620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데이터베이스 생명주기</a:t>
            </a:r>
            <a:r>
              <a:rPr lang="en-US" altLang="ko-KR" sz="2000" dirty="0">
                <a:solidFill>
                  <a:schemeClr val="tx2"/>
                </a:solidFill>
              </a:rPr>
              <a:t>(database life cycle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  <a:r>
              <a:rPr lang="en-US" altLang="ko-KR" sz="2000" dirty="0">
                <a:solidFill>
                  <a:schemeClr val="tx2"/>
                </a:solidFill>
              </a:rPr>
              <a:t/>
            </a:r>
            <a:br>
              <a:rPr lang="en-US" altLang="ko-KR" sz="2000" dirty="0">
                <a:solidFill>
                  <a:schemeClr val="tx2"/>
                </a:solidFill>
              </a:rPr>
            </a:br>
            <a:r>
              <a:rPr lang="ko-KR" altLang="en-US" dirty="0" smtClean="0"/>
              <a:t>데이터베이스의 생성과 운영에 관련된 특징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27784" y="61717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6-3 </a:t>
            </a:r>
            <a:r>
              <a:rPr lang="ko-KR" altLang="en-US" sz="1400" b="1" dirty="0" smtClean="0">
                <a:latin typeface="+mn-ea"/>
                <a:ea typeface="+mn-ea"/>
              </a:rPr>
              <a:t>데이터베이스 생명주기</a:t>
            </a:r>
            <a:endParaRPr lang="ko-KR" altLang="en-US" sz="1400" b="1" dirty="0">
              <a:latin typeface="+mn-ea"/>
              <a:ea typeface="+mn-ea"/>
            </a:endParaRPr>
          </a:p>
        </p:txBody>
      </p:sp>
      <p:graphicFrame>
        <p:nvGraphicFramePr>
          <p:cNvPr id="33" name="다이어그램 32"/>
          <p:cNvGraphicFramePr/>
          <p:nvPr>
            <p:extLst>
              <p:ext uri="{D42A27DB-BD31-4B8C-83A1-F6EECF244321}">
                <p14:modId xmlns:p14="http://schemas.microsoft.com/office/powerpoint/2010/main" val="4210139073"/>
              </p:ext>
            </p:extLst>
          </p:nvPr>
        </p:nvGraphicFramePr>
        <p:xfrm>
          <a:off x="971600" y="2348880"/>
          <a:ext cx="5760640" cy="3775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⑤ 학과마다 그 학과를 운영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(run)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하는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학과장이라고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한 명씩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⑥ 한 교수가 여러 학과에서 근무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(work-dept)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할 수 있는데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이때 각 학과별로 참여백분율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pct_time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기록된다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611560" y="1776238"/>
            <a:ext cx="3960440" cy="4533082"/>
            <a:chOff x="611560" y="1776238"/>
            <a:chExt cx="4114800" cy="5037138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440360" y="504331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>
                  <a:ea typeface="맑은 고딕" panose="020B0503020000020004" pitchFamily="50" charset="-127"/>
                </a:rPr>
                <a:t>Dept</a:t>
              </a:r>
              <a:endParaRPr lang="en-US" altLang="ko-KR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440360" y="3070051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Professor</a:t>
              </a:r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1373560" y="177623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age</a:t>
              </a:r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611560" y="2184226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 dirty="0" err="1">
                  <a:ea typeface="맑은 고딕" panose="020B0503020000020004" pitchFamily="50" charset="-127"/>
                </a:rPr>
                <a:t>ssn</a:t>
              </a:r>
              <a:endParaRPr lang="en-US" altLang="ko-KR" sz="1100" u="sng" dirty="0">
                <a:ea typeface="맑은 고딕" panose="020B0503020000020004" pitchFamily="50" charset="-127"/>
              </a:endParaRPr>
            </a:p>
          </p:txBody>
        </p: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211760" y="2184226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rank</a:t>
              </a:r>
            </a:p>
          </p:txBody>
        </p:sp>
        <p:sp>
          <p:nvSpPr>
            <p:cNvPr id="30" name="Oval 12"/>
            <p:cNvSpPr>
              <a:spLocks noChangeArrowheads="1"/>
            </p:cNvSpPr>
            <p:nvPr/>
          </p:nvSpPr>
          <p:spPr bwMode="auto">
            <a:xfrm>
              <a:off x="2668960" y="1776238"/>
              <a:ext cx="12192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>
                  <a:ea typeface="맑은 고딕" panose="020B0503020000020004" pitchFamily="50" charset="-127"/>
                </a:rPr>
                <a:t>speciality</a:t>
              </a:r>
              <a:endParaRPr lang="en-US" altLang="ko-KR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1221160" y="2593801"/>
              <a:ext cx="1219200" cy="679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1830760" y="2184226"/>
              <a:ext cx="6096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2592760" y="2593801"/>
              <a:ext cx="1588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3278560" y="2184226"/>
              <a:ext cx="1588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3" name="Oval 36"/>
            <p:cNvSpPr>
              <a:spLocks noChangeArrowheads="1"/>
            </p:cNvSpPr>
            <p:nvPr/>
          </p:nvSpPr>
          <p:spPr bwMode="auto">
            <a:xfrm>
              <a:off x="15259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 dirty="0" err="1">
                  <a:ea typeface="맑은 고딕" panose="020B0503020000020004" pitchFamily="50" charset="-127"/>
                </a:rPr>
                <a:t>dno</a:t>
              </a:r>
              <a:endParaRPr lang="en-US" altLang="ko-KR" sz="1100" u="sng" dirty="0">
                <a:ea typeface="맑은 고딕" panose="020B0503020000020004" pitchFamily="50" charset="-127"/>
              </a:endParaRPr>
            </a:p>
          </p:txBody>
        </p:sp>
        <p:sp>
          <p:nvSpPr>
            <p:cNvPr id="44" name="Oval 37"/>
            <p:cNvSpPr>
              <a:spLocks noChangeArrowheads="1"/>
            </p:cNvSpPr>
            <p:nvPr/>
          </p:nvSpPr>
          <p:spPr bwMode="auto">
            <a:xfrm>
              <a:off x="38881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office</a:t>
              </a:r>
            </a:p>
          </p:txBody>
        </p:sp>
        <p:sp>
          <p:nvSpPr>
            <p:cNvPr id="45" name="Oval 38"/>
            <p:cNvSpPr>
              <a:spLocks noChangeArrowheads="1"/>
            </p:cNvSpPr>
            <p:nvPr/>
          </p:nvSpPr>
          <p:spPr bwMode="auto">
            <a:xfrm>
              <a:off x="27451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>
                  <a:ea typeface="맑은 고딕" panose="020B0503020000020004" pitchFamily="50" charset="-127"/>
                </a:rPr>
                <a:t>dname</a:t>
              </a:r>
              <a:endParaRPr lang="en-US" altLang="ko-KR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 flipH="1">
              <a:off x="1906960" y="5519563"/>
              <a:ext cx="6858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3049960" y="5519563"/>
              <a:ext cx="762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>
              <a:off x="3507160" y="5519563"/>
              <a:ext cx="7620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49" name="AutoShape 55"/>
            <p:cNvSpPr>
              <a:spLocks noChangeArrowheads="1"/>
            </p:cNvSpPr>
            <p:nvPr/>
          </p:nvSpPr>
          <p:spPr bwMode="auto">
            <a:xfrm>
              <a:off x="3126160" y="4022551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ea typeface="맑은 고딕" panose="020B0503020000020004" pitchFamily="50" charset="-127"/>
                </a:rPr>
                <a:t>run</a:t>
              </a:r>
              <a:endParaRPr lang="en-US" altLang="ko-KR" sz="1100" dirty="0"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1:1</a:t>
              </a:r>
            </a:p>
          </p:txBody>
        </p:sp>
        <p:sp>
          <p:nvSpPr>
            <p:cNvPr id="50" name="AutoShape 56"/>
            <p:cNvSpPr>
              <a:spLocks noChangeArrowheads="1"/>
            </p:cNvSpPr>
            <p:nvPr/>
          </p:nvSpPr>
          <p:spPr bwMode="auto">
            <a:xfrm>
              <a:off x="1373560" y="4022551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>
                  <a:ea typeface="맑은 고딕" panose="020B0503020000020004" pitchFamily="50" charset="-127"/>
                </a:rPr>
                <a:t>work_dept</a:t>
              </a:r>
              <a:endParaRPr lang="en-US" altLang="ko-KR" sz="1100" dirty="0"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N:M</a:t>
              </a:r>
            </a:p>
          </p:txBody>
        </p:sp>
        <p:sp>
          <p:nvSpPr>
            <p:cNvPr id="51" name="Text Box 61"/>
            <p:cNvSpPr txBox="1">
              <a:spLocks noChangeArrowheads="1"/>
            </p:cNvSpPr>
            <p:nvPr/>
          </p:nvSpPr>
          <p:spPr bwMode="auto">
            <a:xfrm>
              <a:off x="1906960" y="3528838"/>
              <a:ext cx="609600" cy="2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(1,n)</a:t>
              </a:r>
            </a:p>
          </p:txBody>
        </p:sp>
        <p:sp>
          <p:nvSpPr>
            <p:cNvPr id="52" name="Text Box 62"/>
            <p:cNvSpPr txBox="1">
              <a:spLocks noChangeArrowheads="1"/>
            </p:cNvSpPr>
            <p:nvPr/>
          </p:nvSpPr>
          <p:spPr bwMode="auto">
            <a:xfrm>
              <a:off x="1830760" y="4671838"/>
              <a:ext cx="685800" cy="2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(0,n)</a:t>
              </a:r>
            </a:p>
          </p:txBody>
        </p:sp>
        <p:sp>
          <p:nvSpPr>
            <p:cNvPr id="53" name="Text Box 63"/>
            <p:cNvSpPr txBox="1">
              <a:spLocks noChangeArrowheads="1"/>
            </p:cNvSpPr>
            <p:nvPr/>
          </p:nvSpPr>
          <p:spPr bwMode="auto">
            <a:xfrm>
              <a:off x="2973760" y="4595637"/>
              <a:ext cx="533400" cy="2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(1,1)</a:t>
              </a:r>
            </a:p>
          </p:txBody>
        </p:sp>
        <p:sp>
          <p:nvSpPr>
            <p:cNvPr id="54" name="Text Box 64"/>
            <p:cNvSpPr txBox="1">
              <a:spLocks noChangeArrowheads="1"/>
            </p:cNvSpPr>
            <p:nvPr/>
          </p:nvSpPr>
          <p:spPr bwMode="auto">
            <a:xfrm>
              <a:off x="2973760" y="3681238"/>
              <a:ext cx="533400" cy="2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(0,1)</a:t>
              </a:r>
            </a:p>
          </p:txBody>
        </p:sp>
        <p:sp>
          <p:nvSpPr>
            <p:cNvPr id="55" name="Oval 65"/>
            <p:cNvSpPr>
              <a:spLocks noChangeArrowheads="1"/>
            </p:cNvSpPr>
            <p:nvPr/>
          </p:nvSpPr>
          <p:spPr bwMode="auto">
            <a:xfrm>
              <a:off x="840160" y="482423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>
                  <a:ea typeface="맑은 고딕" panose="020B0503020000020004" pitchFamily="50" charset="-127"/>
                </a:rPr>
                <a:t>pct_time</a:t>
              </a:r>
              <a:endParaRPr lang="en-US" altLang="ko-KR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56" name="Line 66"/>
            <p:cNvSpPr>
              <a:spLocks noChangeShapeType="1"/>
            </p:cNvSpPr>
            <p:nvPr/>
          </p:nvSpPr>
          <p:spPr bwMode="auto">
            <a:xfrm flipH="1">
              <a:off x="1297360" y="444323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sp>
          <p:nvSpPr>
            <p:cNvPr id="57" name="Oval 13"/>
            <p:cNvSpPr>
              <a:spLocks noChangeArrowheads="1"/>
            </p:cNvSpPr>
            <p:nvPr/>
          </p:nvSpPr>
          <p:spPr bwMode="auto">
            <a:xfrm>
              <a:off x="981448" y="3214513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ea typeface="맑은 고딕" panose="020B0503020000020004" pitchFamily="50" charset="-127"/>
                </a:rPr>
                <a:t>name</a:t>
              </a:r>
            </a:p>
          </p:txBody>
        </p:sp>
        <p:sp>
          <p:nvSpPr>
            <p:cNvPr id="58" name="Line 19"/>
            <p:cNvSpPr>
              <a:spLocks noChangeShapeType="1"/>
            </p:cNvSpPr>
            <p:nvPr/>
          </p:nvSpPr>
          <p:spPr bwMode="auto">
            <a:xfrm flipV="1">
              <a:off x="1773610" y="3358976"/>
              <a:ext cx="649288" cy="71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 dirty="0">
                <a:ea typeface="맑은 고딕" panose="020B0503020000020004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H="1">
              <a:off x="3469060" y="4635326"/>
              <a:ext cx="4572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3469060" y="3546301"/>
              <a:ext cx="457200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173660" y="3528838"/>
              <a:ext cx="571500" cy="493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173660" y="4635326"/>
              <a:ext cx="4953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운영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(run)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관계와 근무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(work-dept)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⑦ 대학원생에게는 학위 과정을 밟을 전공학과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(major)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하나씩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⑧ 대학원생에게는 어떤 과목을 들으면 좋을지 조언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(advisor)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해주는 선임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학생조언자라고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1509092" y="2219474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Dept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62" name="Oval 36"/>
          <p:cNvSpPr>
            <a:spLocks noChangeArrowheads="1"/>
          </p:cNvSpPr>
          <p:nvPr/>
        </p:nvSpPr>
        <p:spPr bwMode="auto">
          <a:xfrm>
            <a:off x="5946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dno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63" name="Oval 37"/>
          <p:cNvSpPr>
            <a:spLocks noChangeArrowheads="1"/>
          </p:cNvSpPr>
          <p:nvPr/>
        </p:nvSpPr>
        <p:spPr bwMode="auto">
          <a:xfrm>
            <a:off x="29568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office</a:t>
            </a:r>
          </a:p>
        </p:txBody>
      </p:sp>
      <p:sp>
        <p:nvSpPr>
          <p:cNvPr id="64" name="Oval 38"/>
          <p:cNvSpPr>
            <a:spLocks noChangeArrowheads="1"/>
          </p:cNvSpPr>
          <p:nvPr/>
        </p:nvSpPr>
        <p:spPr bwMode="auto">
          <a:xfrm>
            <a:off x="18138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dname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65" name="Line 39"/>
          <p:cNvSpPr>
            <a:spLocks noChangeShapeType="1"/>
          </p:cNvSpPr>
          <p:nvPr/>
        </p:nvSpPr>
        <p:spPr bwMode="auto">
          <a:xfrm flipH="1">
            <a:off x="975692" y="2695724"/>
            <a:ext cx="6858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6" name="Line 40"/>
          <p:cNvSpPr>
            <a:spLocks noChangeShapeType="1"/>
          </p:cNvSpPr>
          <p:nvPr/>
        </p:nvSpPr>
        <p:spPr bwMode="auto">
          <a:xfrm>
            <a:off x="2118692" y="2695724"/>
            <a:ext cx="762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7" name="Line 41"/>
          <p:cNvSpPr>
            <a:spLocks noChangeShapeType="1"/>
          </p:cNvSpPr>
          <p:nvPr/>
        </p:nvSpPr>
        <p:spPr bwMode="auto">
          <a:xfrm>
            <a:off x="2575892" y="2695724"/>
            <a:ext cx="7620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8" name="AutoShape 67"/>
          <p:cNvSpPr>
            <a:spLocks noChangeArrowheads="1"/>
          </p:cNvSpPr>
          <p:nvPr/>
        </p:nvSpPr>
        <p:spPr bwMode="auto">
          <a:xfrm>
            <a:off x="3080390" y="2151212"/>
            <a:ext cx="15240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major</a:t>
            </a:r>
          </a:p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1:N</a:t>
            </a:r>
          </a:p>
        </p:txBody>
      </p:sp>
      <p:sp>
        <p:nvSpPr>
          <p:cNvPr id="69" name="Text Box 77"/>
          <p:cNvSpPr txBox="1">
            <a:spLocks noChangeArrowheads="1"/>
          </p:cNvSpPr>
          <p:nvPr/>
        </p:nvSpPr>
        <p:spPr bwMode="auto">
          <a:xfrm>
            <a:off x="2728292" y="2533799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(0,n)</a:t>
            </a:r>
          </a:p>
        </p:txBody>
      </p:sp>
      <p:sp>
        <p:nvSpPr>
          <p:cNvPr id="70" name="Text Box 78"/>
          <p:cNvSpPr txBox="1">
            <a:spLocks noChangeArrowheads="1"/>
          </p:cNvSpPr>
          <p:nvPr/>
        </p:nvSpPr>
        <p:spPr bwMode="auto">
          <a:xfrm>
            <a:off x="4404692" y="2533799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(1,1)</a:t>
            </a: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5042540" y="2219474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Graduate</a:t>
            </a:r>
          </a:p>
        </p:txBody>
      </p:sp>
      <p:sp>
        <p:nvSpPr>
          <p:cNvPr id="72" name="Oval 7"/>
          <p:cNvSpPr>
            <a:spLocks noChangeArrowheads="1"/>
          </p:cNvSpPr>
          <p:nvPr/>
        </p:nvSpPr>
        <p:spPr bwMode="auto">
          <a:xfrm>
            <a:off x="5166692" y="310529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ssn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73" name="Oval 29"/>
          <p:cNvSpPr>
            <a:spLocks noChangeArrowheads="1"/>
          </p:cNvSpPr>
          <p:nvPr/>
        </p:nvSpPr>
        <p:spPr bwMode="auto">
          <a:xfrm>
            <a:off x="5623892" y="3649812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age</a:t>
            </a:r>
          </a:p>
        </p:txBody>
      </p:sp>
      <p:sp>
        <p:nvSpPr>
          <p:cNvPr id="74" name="Oval 30"/>
          <p:cNvSpPr>
            <a:spLocks noChangeArrowheads="1"/>
          </p:cNvSpPr>
          <p:nvPr/>
        </p:nvSpPr>
        <p:spPr bwMode="auto">
          <a:xfrm>
            <a:off x="6843092" y="3649812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deg_prog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75" name="Oval 31"/>
          <p:cNvSpPr>
            <a:spLocks noChangeArrowheads="1"/>
          </p:cNvSpPr>
          <p:nvPr/>
        </p:nvSpPr>
        <p:spPr bwMode="auto">
          <a:xfrm>
            <a:off x="6995492" y="310529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name</a:t>
            </a:r>
          </a:p>
        </p:txBody>
      </p:sp>
      <p:sp>
        <p:nvSpPr>
          <p:cNvPr id="76" name="Line 32"/>
          <p:cNvSpPr>
            <a:spLocks noChangeShapeType="1"/>
          </p:cNvSpPr>
          <p:nvPr/>
        </p:nvSpPr>
        <p:spPr bwMode="auto">
          <a:xfrm>
            <a:off x="5623892" y="2695724"/>
            <a:ext cx="1588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7" name="Line 33"/>
          <p:cNvSpPr>
            <a:spLocks noChangeShapeType="1"/>
          </p:cNvSpPr>
          <p:nvPr/>
        </p:nvSpPr>
        <p:spPr bwMode="auto">
          <a:xfrm>
            <a:off x="5852492" y="2695724"/>
            <a:ext cx="22860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 flipH="1" flipV="1">
            <a:off x="6004892" y="2695724"/>
            <a:ext cx="914400" cy="1057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>
            <a:off x="6157292" y="2695724"/>
            <a:ext cx="83820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/>
          <p:cNvCxnSpPr>
            <a:stCxn id="61" idx="3"/>
            <a:endCxn id="68" idx="1"/>
          </p:cNvCxnSpPr>
          <p:nvPr/>
        </p:nvCxnSpPr>
        <p:spPr>
          <a:xfrm>
            <a:off x="2728292" y="2457599"/>
            <a:ext cx="35209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8" idx="3"/>
            <a:endCxn id="71" idx="1"/>
          </p:cNvCxnSpPr>
          <p:nvPr/>
        </p:nvCxnSpPr>
        <p:spPr>
          <a:xfrm flipV="1">
            <a:off x="4604390" y="2457599"/>
            <a:ext cx="43815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67"/>
          <p:cNvSpPr>
            <a:spLocks noChangeArrowheads="1"/>
          </p:cNvSpPr>
          <p:nvPr/>
        </p:nvSpPr>
        <p:spPr bwMode="auto">
          <a:xfrm>
            <a:off x="6576392" y="2151212"/>
            <a:ext cx="15240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ea typeface="맑은 고딕" panose="020B0503020000020004" pitchFamily="50" charset="-127"/>
              </a:rPr>
              <a:t>advisor</a:t>
            </a:r>
          </a:p>
          <a:p>
            <a:pPr algn="ctr"/>
            <a:r>
              <a:rPr lang="en-US" altLang="ko-KR" sz="1400" dirty="0" smtClean="0">
                <a:ea typeface="맑은 고딕" panose="020B0503020000020004" pitchFamily="50" charset="-127"/>
              </a:rPr>
              <a:t>1:N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6263709" y="2313790"/>
            <a:ext cx="655583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289981" y="2623850"/>
            <a:ext cx="655583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78"/>
          <p:cNvSpPr txBox="1">
            <a:spLocks noChangeArrowheads="1"/>
          </p:cNvSpPr>
          <p:nvPr/>
        </p:nvSpPr>
        <p:spPr bwMode="auto">
          <a:xfrm>
            <a:off x="6288008" y="2030671"/>
            <a:ext cx="756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advise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 Box 78"/>
          <p:cNvSpPr txBox="1">
            <a:spLocks noChangeArrowheads="1"/>
          </p:cNvSpPr>
          <p:nvPr/>
        </p:nvSpPr>
        <p:spPr bwMode="auto">
          <a:xfrm>
            <a:off x="6377344" y="2608753"/>
            <a:ext cx="756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advised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 Box 55"/>
          <p:cNvSpPr txBox="1">
            <a:spLocks noChangeArrowheads="1"/>
          </p:cNvSpPr>
          <p:nvPr/>
        </p:nvSpPr>
        <p:spPr bwMode="auto">
          <a:xfrm>
            <a:off x="6678864" y="1844824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(0,n)</a:t>
            </a:r>
          </a:p>
        </p:txBody>
      </p:sp>
      <p:sp>
        <p:nvSpPr>
          <p:cNvPr id="88" name="Text Box 78"/>
          <p:cNvSpPr txBox="1">
            <a:spLocks noChangeArrowheads="1"/>
          </p:cNvSpPr>
          <p:nvPr/>
        </p:nvSpPr>
        <p:spPr bwMode="auto">
          <a:xfrm>
            <a:off x="6747655" y="2830661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(1,1)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7544" y="419670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전공학과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(major)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관계와 조언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(advisor)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⑨ 과제는 한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연구책임자라고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관리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(manage)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⑩ 과제는 한 사람 이상의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공동연구책임자라고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수행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(work-in)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5829300" y="3282653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Project</a:t>
            </a:r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3848100" y="2396828"/>
            <a:ext cx="16002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work-in</a:t>
            </a:r>
          </a:p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N:M</a:t>
            </a: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3848100" y="3214390"/>
            <a:ext cx="16002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>
                <a:ea typeface="맑은 고딕" panose="020B0503020000020004" pitchFamily="50" charset="-127"/>
              </a:rPr>
              <a:t>manage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1:N</a:t>
            </a: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2324100" y="3282653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Professor</a:t>
            </a:r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1257300" y="1988840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age</a:t>
            </a: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495300" y="2396828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ssn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39" name="Oval 11"/>
          <p:cNvSpPr>
            <a:spLocks noChangeArrowheads="1"/>
          </p:cNvSpPr>
          <p:nvPr/>
        </p:nvSpPr>
        <p:spPr bwMode="auto">
          <a:xfrm>
            <a:off x="2095500" y="2396828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rank</a:t>
            </a:r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2552700" y="1988840"/>
            <a:ext cx="12192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speciality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41" name="Line 13"/>
          <p:cNvSpPr>
            <a:spLocks noChangeShapeType="1"/>
          </p:cNvSpPr>
          <p:nvPr/>
        </p:nvSpPr>
        <p:spPr bwMode="auto">
          <a:xfrm>
            <a:off x="1104900" y="2806403"/>
            <a:ext cx="12192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714500" y="2396828"/>
            <a:ext cx="6096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2476500" y="2806403"/>
            <a:ext cx="1588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>
            <a:off x="3162300" y="2396828"/>
            <a:ext cx="1588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5600700" y="2057103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 dirty="0" err="1">
                <a:ea typeface="맑은 고딕" panose="020B0503020000020004" pitchFamily="50" charset="-127"/>
              </a:rPr>
              <a:t>pid</a:t>
            </a:r>
            <a:endParaRPr lang="en-US" altLang="ko-KR" sz="1400" u="sng" dirty="0">
              <a:ea typeface="맑은 고딕" panose="020B0503020000020004" pitchFamily="50" charset="-127"/>
            </a:endParaRPr>
          </a:p>
        </p:txBody>
      </p:sp>
      <p:sp>
        <p:nvSpPr>
          <p:cNvPr id="46" name="Oval 20"/>
          <p:cNvSpPr>
            <a:spLocks noChangeArrowheads="1"/>
          </p:cNvSpPr>
          <p:nvPr/>
        </p:nvSpPr>
        <p:spPr bwMode="auto">
          <a:xfrm>
            <a:off x="6210300" y="2533353"/>
            <a:ext cx="8382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sponsor</a:t>
            </a: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7734300" y="2328565"/>
            <a:ext cx="9906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end_date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48" name="Oval 22"/>
          <p:cNvSpPr>
            <a:spLocks noChangeArrowheads="1"/>
          </p:cNvSpPr>
          <p:nvPr/>
        </p:nvSpPr>
        <p:spPr bwMode="auto">
          <a:xfrm>
            <a:off x="6819900" y="2057103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>
                <a:ea typeface="맑은 고딕" panose="020B0503020000020004" pitchFamily="50" charset="-127"/>
              </a:rPr>
              <a:t>start_date</a:t>
            </a:r>
            <a:endParaRPr lang="en-US" altLang="ko-KR" sz="1400" dirty="0">
              <a:ea typeface="맑은 고딕" panose="020B0503020000020004" pitchFamily="50" charset="-127"/>
            </a:endParaRPr>
          </a:p>
        </p:txBody>
      </p:sp>
      <p:sp>
        <p:nvSpPr>
          <p:cNvPr id="49" name="Oval 23"/>
          <p:cNvSpPr>
            <a:spLocks noChangeArrowheads="1"/>
          </p:cNvSpPr>
          <p:nvPr/>
        </p:nvSpPr>
        <p:spPr bwMode="auto">
          <a:xfrm>
            <a:off x="7734300" y="294134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budget</a:t>
            </a:r>
          </a:p>
        </p:txBody>
      </p:sp>
      <p:sp>
        <p:nvSpPr>
          <p:cNvPr id="50" name="Line 24"/>
          <p:cNvSpPr>
            <a:spLocks noChangeShapeType="1"/>
          </p:cNvSpPr>
          <p:nvPr/>
        </p:nvSpPr>
        <p:spPr bwMode="auto">
          <a:xfrm>
            <a:off x="5981700" y="2465090"/>
            <a:ext cx="1588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H="1">
            <a:off x="6438900" y="2941340"/>
            <a:ext cx="15240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 flipH="1">
            <a:off x="6972300" y="2465090"/>
            <a:ext cx="228600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>
            <a:off x="7048500" y="2669878"/>
            <a:ext cx="762000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 flipH="1">
            <a:off x="7048500" y="3282653"/>
            <a:ext cx="7620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5" name="Text Box 46"/>
          <p:cNvSpPr txBox="1">
            <a:spLocks noChangeArrowheads="1"/>
          </p:cNvSpPr>
          <p:nvPr/>
        </p:nvSpPr>
        <p:spPr bwMode="auto">
          <a:xfrm>
            <a:off x="3543300" y="3589040"/>
            <a:ext cx="609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(0,n)</a:t>
            </a:r>
          </a:p>
        </p:txBody>
      </p:sp>
      <p:sp>
        <p:nvSpPr>
          <p:cNvPr id="56" name="Text Box 47"/>
          <p:cNvSpPr txBox="1">
            <a:spLocks noChangeArrowheads="1"/>
          </p:cNvSpPr>
          <p:nvPr/>
        </p:nvSpPr>
        <p:spPr bwMode="auto">
          <a:xfrm>
            <a:off x="5219700" y="36652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(1,1)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5067300" y="30556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(1,n)</a:t>
            </a:r>
          </a:p>
        </p:txBody>
      </p:sp>
      <p:sp>
        <p:nvSpPr>
          <p:cNvPr id="58" name="Text Box 49"/>
          <p:cNvSpPr txBox="1">
            <a:spLocks noChangeArrowheads="1"/>
          </p:cNvSpPr>
          <p:nvPr/>
        </p:nvSpPr>
        <p:spPr bwMode="auto">
          <a:xfrm>
            <a:off x="3543300" y="30556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(0,n)</a:t>
            </a:r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865188" y="342711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>
                <a:ea typeface="맑은 고딕" panose="020B0503020000020004" pitchFamily="50" charset="-127"/>
              </a:rPr>
              <a:t>name</a:t>
            </a:r>
          </a:p>
        </p:txBody>
      </p:sp>
      <p:sp>
        <p:nvSpPr>
          <p:cNvPr id="60" name="Line 19"/>
          <p:cNvSpPr>
            <a:spLocks noChangeShapeType="1"/>
          </p:cNvSpPr>
          <p:nvPr/>
        </p:nvSpPr>
        <p:spPr bwMode="auto">
          <a:xfrm flipV="1">
            <a:off x="1657350" y="3571578"/>
            <a:ext cx="64928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5448300" y="2703216"/>
            <a:ext cx="381000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448300" y="3520778"/>
            <a:ext cx="38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3390900" y="2703216"/>
            <a:ext cx="457200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543300" y="3520778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67544" y="419670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관리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(manage)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관계와 수행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(work-in)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⑪ 한 과제는 한 명 이상의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연구조교라고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수행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prog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611560" y="1657375"/>
            <a:ext cx="3226668" cy="4608512"/>
            <a:chOff x="2857500" y="1560215"/>
            <a:chExt cx="3314700" cy="5037137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3086100" y="278576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Project</a:t>
              </a:r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2857500" y="1560215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pid</a:t>
              </a:r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>
              <a:off x="3467100" y="2036465"/>
              <a:ext cx="8382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sponsor</a:t>
              </a:r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4991100" y="1831677"/>
              <a:ext cx="9906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end_date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4076700" y="1560215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start_date</a:t>
              </a:r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4991100" y="2444452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budget</a:t>
              </a:r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auto">
            <a:xfrm>
              <a:off x="3238500" y="1968202"/>
              <a:ext cx="1588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 flipH="1">
              <a:off x="3695700" y="2444452"/>
              <a:ext cx="152400" cy="34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 flipH="1">
              <a:off x="4229100" y="1968202"/>
              <a:ext cx="228600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H="1">
              <a:off x="4305300" y="2172990"/>
              <a:ext cx="762000" cy="68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3" name="Line 28"/>
            <p:cNvSpPr>
              <a:spLocks noChangeShapeType="1"/>
            </p:cNvSpPr>
            <p:nvPr/>
          </p:nvSpPr>
          <p:spPr bwMode="auto">
            <a:xfrm flipH="1">
              <a:off x="4305300" y="2785765"/>
              <a:ext cx="7620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4" name="Rectangle 2"/>
            <p:cNvSpPr>
              <a:spLocks noChangeArrowheads="1"/>
            </p:cNvSpPr>
            <p:nvPr/>
          </p:nvSpPr>
          <p:spPr bwMode="auto">
            <a:xfrm>
              <a:off x="3114348" y="4759027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Graduate</a:t>
              </a:r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3238500" y="5644852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46" name="Oval 29"/>
            <p:cNvSpPr>
              <a:spLocks noChangeArrowheads="1"/>
            </p:cNvSpPr>
            <p:nvPr/>
          </p:nvSpPr>
          <p:spPr bwMode="auto">
            <a:xfrm>
              <a:off x="3695700" y="6189365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47" name="Oval 30"/>
            <p:cNvSpPr>
              <a:spLocks noChangeArrowheads="1"/>
            </p:cNvSpPr>
            <p:nvPr/>
          </p:nvSpPr>
          <p:spPr bwMode="auto">
            <a:xfrm>
              <a:off x="4914900" y="6189365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deg_prog</a:t>
              </a:r>
            </a:p>
          </p:txBody>
        </p:sp>
        <p:sp>
          <p:nvSpPr>
            <p:cNvPr id="48" name="Oval 31"/>
            <p:cNvSpPr>
              <a:spLocks noChangeArrowheads="1"/>
            </p:cNvSpPr>
            <p:nvPr/>
          </p:nvSpPr>
          <p:spPr bwMode="auto">
            <a:xfrm>
              <a:off x="5067300" y="5644852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49" name="Line 32"/>
            <p:cNvSpPr>
              <a:spLocks noChangeShapeType="1"/>
            </p:cNvSpPr>
            <p:nvPr/>
          </p:nvSpPr>
          <p:spPr bwMode="auto">
            <a:xfrm>
              <a:off x="3695700" y="5235277"/>
              <a:ext cx="1588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0" name="Line 33"/>
            <p:cNvSpPr>
              <a:spLocks noChangeShapeType="1"/>
            </p:cNvSpPr>
            <p:nvPr/>
          </p:nvSpPr>
          <p:spPr bwMode="auto">
            <a:xfrm>
              <a:off x="3924300" y="5235277"/>
              <a:ext cx="228600" cy="954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1" name="Line 34"/>
            <p:cNvSpPr>
              <a:spLocks noChangeShapeType="1"/>
            </p:cNvSpPr>
            <p:nvPr/>
          </p:nvSpPr>
          <p:spPr bwMode="auto">
            <a:xfrm flipH="1" flipV="1">
              <a:off x="4076700" y="5235277"/>
              <a:ext cx="914400" cy="1057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>
              <a:off x="4229100" y="5235277"/>
              <a:ext cx="838200" cy="612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3" name="AutoShape 50"/>
            <p:cNvSpPr>
              <a:spLocks noChangeArrowheads="1"/>
            </p:cNvSpPr>
            <p:nvPr/>
          </p:nvSpPr>
          <p:spPr bwMode="auto">
            <a:xfrm>
              <a:off x="2904798" y="3738265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work-</a:t>
              </a:r>
              <a:r>
                <a:rPr lang="en-US" altLang="ko-KR" sz="1100" dirty="0" err="1">
                  <a:latin typeface="+mn-ea"/>
                  <a:ea typeface="+mn-ea"/>
                </a:rPr>
                <a:t>prog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54" name="Text Box 54"/>
            <p:cNvSpPr txBox="1">
              <a:spLocks noChangeArrowheads="1"/>
            </p:cNvSpPr>
            <p:nvPr/>
          </p:nvSpPr>
          <p:spPr bwMode="auto">
            <a:xfrm>
              <a:off x="3695700" y="3320752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55" name="Text Box 55"/>
            <p:cNvSpPr txBox="1">
              <a:spLocks noChangeArrowheads="1"/>
            </p:cNvSpPr>
            <p:nvPr/>
          </p:nvSpPr>
          <p:spPr bwMode="auto">
            <a:xfrm>
              <a:off x="3771900" y="4387552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cxnSp>
          <p:nvCxnSpPr>
            <p:cNvPr id="56" name="직선 연결선 55"/>
            <p:cNvCxnSpPr>
              <a:stCxn id="25" idx="2"/>
              <a:endCxn id="53" idx="0"/>
            </p:cNvCxnSpPr>
            <p:nvPr/>
          </p:nvCxnSpPr>
          <p:spPr>
            <a:xfrm>
              <a:off x="3695700" y="3262015"/>
              <a:ext cx="9198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44" idx="0"/>
              <a:endCxn id="53" idx="2"/>
            </p:cNvCxnSpPr>
            <p:nvPr/>
          </p:nvCxnSpPr>
          <p:spPr>
            <a:xfrm flipH="1" flipV="1">
              <a:off x="3704898" y="4351040"/>
              <a:ext cx="19050" cy="407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utoShape 67"/>
            <p:cNvSpPr>
              <a:spLocks noChangeArrowheads="1"/>
            </p:cNvSpPr>
            <p:nvPr/>
          </p:nvSpPr>
          <p:spPr bwMode="auto">
            <a:xfrm>
              <a:off x="4648200" y="4690765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advisor</a:t>
              </a:r>
            </a:p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1:N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4335517" y="4853343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4361789" y="5163403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4359816" y="4570224"/>
              <a:ext cx="756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62" name="Text Box 78"/>
            <p:cNvSpPr txBox="1">
              <a:spLocks noChangeArrowheads="1"/>
            </p:cNvSpPr>
            <p:nvPr/>
          </p:nvSpPr>
          <p:spPr bwMode="auto">
            <a:xfrm>
              <a:off x="4449152" y="5148306"/>
              <a:ext cx="756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advised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63" name="Text Box 55"/>
            <p:cNvSpPr txBox="1">
              <a:spLocks noChangeArrowheads="1"/>
            </p:cNvSpPr>
            <p:nvPr/>
          </p:nvSpPr>
          <p:spPr bwMode="auto">
            <a:xfrm>
              <a:off x="4750672" y="4384377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64" name="Text Box 78"/>
            <p:cNvSpPr txBox="1">
              <a:spLocks noChangeArrowheads="1"/>
            </p:cNvSpPr>
            <p:nvPr/>
          </p:nvSpPr>
          <p:spPr bwMode="auto">
            <a:xfrm>
              <a:off x="4819463" y="5370214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6-78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수행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(work-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prog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관계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360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00000"/>
              </a:lnSpc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요구사항에 맞게 생성된 최종 </a:t>
            </a:r>
            <a:r>
              <a:rPr lang="en-US" altLang="ko-KR" sz="2000" dirty="0">
                <a:solidFill>
                  <a:schemeClr val="tx2"/>
                </a:solidFill>
              </a:rPr>
              <a:t>ER </a:t>
            </a:r>
            <a:r>
              <a:rPr lang="ko-KR" altLang="en-US" sz="2000" dirty="0">
                <a:solidFill>
                  <a:schemeClr val="tx2"/>
                </a:solidFill>
              </a:rPr>
              <a:t>다이어그램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1023507" y="1867678"/>
            <a:ext cx="7084174" cy="4055250"/>
            <a:chOff x="476063" y="1563960"/>
            <a:chExt cx="8401237" cy="51054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286000" y="483103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Dept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791200" y="285777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Project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810000" y="1971948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work-in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3810000" y="2789510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manage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1:N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0" y="285777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Professor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238063" y="15639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476063" y="1971948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076263" y="1971948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rank</a:t>
              </a: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533463" y="1563960"/>
              <a:ext cx="12192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speciality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066800" y="2381523"/>
              <a:ext cx="1219200" cy="679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676400" y="1971948"/>
              <a:ext cx="6096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438400" y="2381523"/>
              <a:ext cx="1588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124200" y="1971948"/>
              <a:ext cx="1588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581463" y="1632223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pid</a:t>
              </a: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6191063" y="2108473"/>
              <a:ext cx="8382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sponsor</a:t>
              </a: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7696200" y="1903685"/>
              <a:ext cx="9906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end_date</a:t>
              </a: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6800663" y="1632223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start_date</a:t>
              </a: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7696200" y="2516460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budget</a:t>
              </a: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5943600" y="2040210"/>
              <a:ext cx="1588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>
              <a:off x="6400800" y="2516460"/>
              <a:ext cx="152400" cy="34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>
              <a:off x="6934200" y="2040210"/>
              <a:ext cx="228600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H="1">
              <a:off x="7010400" y="2244998"/>
              <a:ext cx="762000" cy="68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7010400" y="2857773"/>
              <a:ext cx="7620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3716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dno</a:t>
              </a:r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37338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office</a:t>
              </a:r>
            </a:p>
          </p:txBody>
        </p:sp>
        <p:sp>
          <p:nvSpPr>
            <p:cNvPr id="29" name="Oval 38"/>
            <p:cNvSpPr>
              <a:spLocks noChangeArrowheads="1"/>
            </p:cNvSpPr>
            <p:nvPr/>
          </p:nvSpPr>
          <p:spPr bwMode="auto">
            <a:xfrm>
              <a:off x="25908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dname</a:t>
              </a: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1752600" y="5307285"/>
              <a:ext cx="6858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2895600" y="5307285"/>
              <a:ext cx="762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3352800" y="5307285"/>
              <a:ext cx="7620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3" name="Text Box 46"/>
            <p:cNvSpPr txBox="1">
              <a:spLocks noChangeArrowheads="1"/>
            </p:cNvSpPr>
            <p:nvPr/>
          </p:nvSpPr>
          <p:spPr bwMode="auto">
            <a:xfrm>
              <a:off x="3505200" y="3164160"/>
              <a:ext cx="609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34" name="Text Box 47"/>
            <p:cNvSpPr txBox="1">
              <a:spLocks noChangeArrowheads="1"/>
            </p:cNvSpPr>
            <p:nvPr/>
          </p:nvSpPr>
          <p:spPr bwMode="auto">
            <a:xfrm>
              <a:off x="5181600" y="3240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35" name="Text Box 48"/>
            <p:cNvSpPr txBox="1">
              <a:spLocks noChangeArrowheads="1"/>
            </p:cNvSpPr>
            <p:nvPr/>
          </p:nvSpPr>
          <p:spPr bwMode="auto">
            <a:xfrm>
              <a:off x="5029200" y="2630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36" name="Text Box 49"/>
            <p:cNvSpPr txBox="1">
              <a:spLocks noChangeArrowheads="1"/>
            </p:cNvSpPr>
            <p:nvPr/>
          </p:nvSpPr>
          <p:spPr bwMode="auto">
            <a:xfrm>
              <a:off x="3505200" y="2630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37" name="AutoShape 55"/>
            <p:cNvSpPr>
              <a:spLocks noChangeArrowheads="1"/>
            </p:cNvSpPr>
            <p:nvPr/>
          </p:nvSpPr>
          <p:spPr bwMode="auto">
            <a:xfrm>
              <a:off x="2971800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run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1:1</a:t>
              </a:r>
            </a:p>
          </p:txBody>
        </p:sp>
        <p:sp>
          <p:nvSpPr>
            <p:cNvPr id="38" name="AutoShape 56"/>
            <p:cNvSpPr>
              <a:spLocks noChangeArrowheads="1"/>
            </p:cNvSpPr>
            <p:nvPr/>
          </p:nvSpPr>
          <p:spPr bwMode="auto">
            <a:xfrm>
              <a:off x="1219200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work_dept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39" name="Text Box 61"/>
            <p:cNvSpPr txBox="1">
              <a:spLocks noChangeArrowheads="1"/>
            </p:cNvSpPr>
            <p:nvPr/>
          </p:nvSpPr>
          <p:spPr bwMode="auto">
            <a:xfrm>
              <a:off x="1752600" y="3316560"/>
              <a:ext cx="609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40" name="Text Box 62"/>
            <p:cNvSpPr txBox="1">
              <a:spLocks noChangeArrowheads="1"/>
            </p:cNvSpPr>
            <p:nvPr/>
          </p:nvSpPr>
          <p:spPr bwMode="auto">
            <a:xfrm>
              <a:off x="1676400" y="4459560"/>
              <a:ext cx="6858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41" name="Text Box 63"/>
            <p:cNvSpPr txBox="1">
              <a:spLocks noChangeArrowheads="1"/>
            </p:cNvSpPr>
            <p:nvPr/>
          </p:nvSpPr>
          <p:spPr bwMode="auto">
            <a:xfrm>
              <a:off x="2819400" y="4383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2819400" y="34689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(0,1)</a:t>
              </a:r>
            </a:p>
          </p:txBody>
        </p:sp>
        <p:sp>
          <p:nvSpPr>
            <p:cNvPr id="43" name="Oval 65"/>
            <p:cNvSpPr>
              <a:spLocks noChangeArrowheads="1"/>
            </p:cNvSpPr>
            <p:nvPr/>
          </p:nvSpPr>
          <p:spPr bwMode="auto">
            <a:xfrm>
              <a:off x="685800" y="46119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pct_time</a:t>
              </a:r>
            </a:p>
          </p:txBody>
        </p:sp>
        <p:sp>
          <p:nvSpPr>
            <p:cNvPr id="44" name="Line 66"/>
            <p:cNvSpPr>
              <a:spLocks noChangeShapeType="1"/>
            </p:cNvSpPr>
            <p:nvPr/>
          </p:nvSpPr>
          <p:spPr bwMode="auto">
            <a:xfrm flipH="1">
              <a:off x="1143000" y="423096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5" name="AutoShape 67"/>
            <p:cNvSpPr>
              <a:spLocks noChangeArrowheads="1"/>
            </p:cNvSpPr>
            <p:nvPr/>
          </p:nvSpPr>
          <p:spPr bwMode="auto">
            <a:xfrm>
              <a:off x="3857298" y="4762773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major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1:N</a:t>
              </a:r>
            </a:p>
          </p:txBody>
        </p:sp>
        <p:sp>
          <p:nvSpPr>
            <p:cNvPr id="46" name="Text Box 77"/>
            <p:cNvSpPr txBox="1">
              <a:spLocks noChangeArrowheads="1"/>
            </p:cNvSpPr>
            <p:nvPr/>
          </p:nvSpPr>
          <p:spPr bwMode="auto">
            <a:xfrm>
              <a:off x="3505200" y="5145360"/>
              <a:ext cx="6858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47" name="Text Box 78"/>
            <p:cNvSpPr txBox="1">
              <a:spLocks noChangeArrowheads="1"/>
            </p:cNvSpPr>
            <p:nvPr/>
          </p:nvSpPr>
          <p:spPr bwMode="auto">
            <a:xfrm>
              <a:off x="5181600" y="5145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48" name="Oval 13"/>
            <p:cNvSpPr>
              <a:spLocks noChangeArrowheads="1"/>
            </p:cNvSpPr>
            <p:nvPr/>
          </p:nvSpPr>
          <p:spPr bwMode="auto">
            <a:xfrm>
              <a:off x="845951" y="3002235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49" name="Line 19"/>
            <p:cNvSpPr>
              <a:spLocks noChangeShapeType="1"/>
            </p:cNvSpPr>
            <p:nvPr/>
          </p:nvSpPr>
          <p:spPr bwMode="auto">
            <a:xfrm flipV="1">
              <a:off x="1619250" y="3146698"/>
              <a:ext cx="649288" cy="71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5410200" y="2278336"/>
              <a:ext cx="381000" cy="579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410200" y="30958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352800" y="2278336"/>
              <a:ext cx="457200" cy="579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3505200" y="3095898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5819448" y="483103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Graduate</a:t>
              </a:r>
            </a:p>
          </p:txBody>
        </p:sp>
        <p:sp>
          <p:nvSpPr>
            <p:cNvPr id="55" name="Oval 7"/>
            <p:cNvSpPr>
              <a:spLocks noChangeArrowheads="1"/>
            </p:cNvSpPr>
            <p:nvPr/>
          </p:nvSpPr>
          <p:spPr bwMode="auto">
            <a:xfrm>
              <a:off x="5943600" y="57168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56" name="Oval 29"/>
            <p:cNvSpPr>
              <a:spLocks noChangeArrowheads="1"/>
            </p:cNvSpPr>
            <p:nvPr/>
          </p:nvSpPr>
          <p:spPr bwMode="auto">
            <a:xfrm>
              <a:off x="6400800" y="6261373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57" name="Oval 30"/>
            <p:cNvSpPr>
              <a:spLocks noChangeArrowheads="1"/>
            </p:cNvSpPr>
            <p:nvPr/>
          </p:nvSpPr>
          <p:spPr bwMode="auto">
            <a:xfrm>
              <a:off x="7620000" y="6261373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deg_prog</a:t>
              </a:r>
            </a:p>
          </p:txBody>
        </p:sp>
        <p:sp>
          <p:nvSpPr>
            <p:cNvPr id="58" name="Oval 31"/>
            <p:cNvSpPr>
              <a:spLocks noChangeArrowheads="1"/>
            </p:cNvSpPr>
            <p:nvPr/>
          </p:nvSpPr>
          <p:spPr bwMode="auto">
            <a:xfrm>
              <a:off x="7772400" y="57168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59" name="Line 32"/>
            <p:cNvSpPr>
              <a:spLocks noChangeShapeType="1"/>
            </p:cNvSpPr>
            <p:nvPr/>
          </p:nvSpPr>
          <p:spPr bwMode="auto">
            <a:xfrm>
              <a:off x="6400800" y="5307285"/>
              <a:ext cx="1588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0" name="Line 33"/>
            <p:cNvSpPr>
              <a:spLocks noChangeShapeType="1"/>
            </p:cNvSpPr>
            <p:nvPr/>
          </p:nvSpPr>
          <p:spPr bwMode="auto">
            <a:xfrm>
              <a:off x="6629400" y="5307285"/>
              <a:ext cx="228600" cy="954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H="1" flipV="1">
              <a:off x="6781800" y="5307285"/>
              <a:ext cx="914400" cy="1057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2" name="Line 35"/>
            <p:cNvSpPr>
              <a:spLocks noChangeShapeType="1"/>
            </p:cNvSpPr>
            <p:nvPr/>
          </p:nvSpPr>
          <p:spPr bwMode="auto">
            <a:xfrm>
              <a:off x="6934200" y="5307285"/>
              <a:ext cx="838200" cy="612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3" name="AutoShape 50"/>
            <p:cNvSpPr>
              <a:spLocks noChangeArrowheads="1"/>
            </p:cNvSpPr>
            <p:nvPr/>
          </p:nvSpPr>
          <p:spPr bwMode="auto">
            <a:xfrm>
              <a:off x="5609898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work-</a:t>
              </a:r>
              <a:r>
                <a:rPr lang="en-US" altLang="ko-KR" sz="1100" dirty="0" err="1">
                  <a:latin typeface="+mn-ea"/>
                  <a:ea typeface="+mn-ea"/>
                </a:rPr>
                <a:t>prog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64" name="Text Box 54"/>
            <p:cNvSpPr txBox="1">
              <a:spLocks noChangeArrowheads="1"/>
            </p:cNvSpPr>
            <p:nvPr/>
          </p:nvSpPr>
          <p:spPr bwMode="auto">
            <a:xfrm>
              <a:off x="6400800" y="3392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65" name="Text Box 55"/>
            <p:cNvSpPr txBox="1">
              <a:spLocks noChangeArrowheads="1"/>
            </p:cNvSpPr>
            <p:nvPr/>
          </p:nvSpPr>
          <p:spPr bwMode="auto">
            <a:xfrm>
              <a:off x="6477000" y="44595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cxnSp>
          <p:nvCxnSpPr>
            <p:cNvPr id="66" name="직선 연결선 65"/>
            <p:cNvCxnSpPr>
              <a:stCxn id="5" idx="2"/>
              <a:endCxn id="63" idx="0"/>
            </p:cNvCxnSpPr>
            <p:nvPr/>
          </p:nvCxnSpPr>
          <p:spPr>
            <a:xfrm>
              <a:off x="6400800" y="3334023"/>
              <a:ext cx="9198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4" idx="0"/>
              <a:endCxn id="63" idx="2"/>
            </p:cNvCxnSpPr>
            <p:nvPr/>
          </p:nvCxnSpPr>
          <p:spPr>
            <a:xfrm flipH="1" flipV="1">
              <a:off x="6409998" y="4423048"/>
              <a:ext cx="19050" cy="407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3314700" y="4423048"/>
              <a:ext cx="4572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3314700" y="3334023"/>
              <a:ext cx="457200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2019300" y="3316560"/>
              <a:ext cx="571500" cy="493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2019300" y="4423048"/>
              <a:ext cx="4953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4" idx="3"/>
              <a:endCxn id="45" idx="1"/>
            </p:cNvCxnSpPr>
            <p:nvPr/>
          </p:nvCxnSpPr>
          <p:spPr>
            <a:xfrm>
              <a:off x="3505200" y="5069160"/>
              <a:ext cx="35209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45" idx="3"/>
              <a:endCxn id="54" idx="1"/>
            </p:cNvCxnSpPr>
            <p:nvPr/>
          </p:nvCxnSpPr>
          <p:spPr>
            <a:xfrm flipV="1">
              <a:off x="5381298" y="5069160"/>
              <a:ext cx="43815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67"/>
            <p:cNvSpPr>
              <a:spLocks noChangeArrowheads="1"/>
            </p:cNvSpPr>
            <p:nvPr/>
          </p:nvSpPr>
          <p:spPr bwMode="auto">
            <a:xfrm>
              <a:off x="7353300" y="4762773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advisor</a:t>
              </a:r>
            </a:p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1:N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 flipV="1">
              <a:off x="7040617" y="4925351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7066889" y="5235411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 Box 78"/>
            <p:cNvSpPr txBox="1">
              <a:spLocks noChangeArrowheads="1"/>
            </p:cNvSpPr>
            <p:nvPr/>
          </p:nvSpPr>
          <p:spPr bwMode="auto">
            <a:xfrm>
              <a:off x="7064916" y="4642232"/>
              <a:ext cx="7563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78" name="Text Box 78"/>
            <p:cNvSpPr txBox="1">
              <a:spLocks noChangeArrowheads="1"/>
            </p:cNvSpPr>
            <p:nvPr/>
          </p:nvSpPr>
          <p:spPr bwMode="auto">
            <a:xfrm>
              <a:off x="7154252" y="5220314"/>
              <a:ext cx="7563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advised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7455772" y="4456385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7524563" y="5442222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6-79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마당대학의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다이어그램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관계 데이터 모델로 변환한 마당대학의 </a:t>
            </a:r>
            <a:r>
              <a:rPr lang="en-US" altLang="ko-KR" sz="2000" dirty="0">
                <a:solidFill>
                  <a:schemeClr val="tx2"/>
                </a:solidFill>
              </a:rPr>
              <a:t>ER </a:t>
            </a:r>
            <a:r>
              <a:rPr lang="ko-KR" altLang="en-US" sz="2000" dirty="0">
                <a:solidFill>
                  <a:schemeClr val="tx2"/>
                </a:solidFill>
              </a:rPr>
              <a:t>다이어그램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812" y="641980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6-80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마당대학 데이터베이스 스키마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46" y="1633728"/>
            <a:ext cx="6457731" cy="4774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latinLnBrk="0"/>
            <a:r>
              <a:rPr lang="ko-KR" altLang="en-US" dirty="0" smtClean="0"/>
              <a:t>관계 데이터 모델이 완성되면 실제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 테이블을 생성하기 위한 물리적 모델링 과정을 거침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0718" y="628493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6-81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마당대학 데이터베이스의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다이어그램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43B30D-0E86-4A9A-8B0A-ECC9DC63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1866821"/>
            <a:ext cx="5977983" cy="4403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err="1"/>
              <a:t>erwin</a:t>
            </a:r>
            <a:r>
              <a:rPr lang="en-US" altLang="ko-KR" dirty="0"/>
              <a:t> </a:t>
            </a:r>
            <a:r>
              <a:rPr lang="ko-KR" altLang="en-US" dirty="0"/>
              <a:t>연습 </a:t>
            </a:r>
            <a:r>
              <a:rPr lang="en-US" altLang="ko-KR" dirty="0"/>
              <a:t>- </a:t>
            </a:r>
            <a:r>
              <a:rPr lang="ko-KR" altLang="en-US" dirty="0"/>
              <a:t>마당 대학을 </a:t>
            </a:r>
            <a:r>
              <a:rPr lang="en-US" altLang="ko-KR" dirty="0" err="1"/>
              <a:t>erwin</a:t>
            </a:r>
            <a:r>
              <a:rPr lang="ko-KR" altLang="en-US" dirty="0"/>
              <a:t>으로 모델링해보자 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9B161F6-EB3C-4924-B3DF-DF0ACD6809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/>
              <a:t>관계 데이터 모델이 완성되면 실제 </a:t>
            </a:r>
            <a:r>
              <a:rPr lang="en-US" altLang="ko-KR" dirty="0"/>
              <a:t>DBMS</a:t>
            </a:r>
            <a:r>
              <a:rPr lang="ko-KR" altLang="en-US" dirty="0"/>
              <a:t>에 테이블을 생성하기 위한 물리적 모델링 과정을 거침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72" y="1883368"/>
            <a:ext cx="6412179" cy="48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5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2891" y="1052736"/>
            <a:ext cx="3595053" cy="5472113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 생명주기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개념적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논리적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물리적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개체와 개체 타입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타입의 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속성의 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572000" y="1052736"/>
            <a:ext cx="396044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관계와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12. 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수퍼클래스와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서브클래스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참여와 부분 참여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순환적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15.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식별자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16. IE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표기법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"/>
            </a:pPr>
            <a:r>
              <a:rPr lang="ko-KR" altLang="en-US" dirty="0"/>
              <a:t>요구사항 수집 및 분석</a:t>
            </a:r>
            <a:endParaRPr lang="en-US" altLang="ko-KR" dirty="0"/>
          </a:p>
          <a:p>
            <a:pPr>
              <a:buClr>
                <a:schemeClr val="tx1"/>
              </a:buCl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사용자들의 요구사항을 듣고 분석하여 데이터베이스 구축의 범위를 정함</a:t>
            </a:r>
            <a:endParaRPr lang="en-US" altLang="ko-KR" sz="1400" b="0" dirty="0" smtClean="0"/>
          </a:p>
          <a:p>
            <a:pPr>
              <a:buClr>
                <a:schemeClr val="tx1"/>
              </a:buClr>
              <a:buNone/>
            </a:pPr>
            <a:endParaRPr lang="en-US" altLang="ko-KR" sz="200" b="0" dirty="0" smtClean="0"/>
          </a:p>
          <a:p>
            <a:pPr>
              <a:buClr>
                <a:schemeClr val="tx1"/>
              </a:buClr>
              <a:buNone/>
            </a:pPr>
            <a:endParaRPr lang="en-US" altLang="ko-KR" sz="500" b="0" dirty="0" smtClean="0"/>
          </a:p>
          <a:p>
            <a:pPr>
              <a:buClr>
                <a:schemeClr val="tx1"/>
              </a:buClr>
              <a:buFont typeface="Wingdings" pitchFamily="2" charset="2"/>
              <a:buChar char=""/>
            </a:pPr>
            <a:r>
              <a:rPr lang="ko-KR" altLang="en-US" dirty="0" smtClean="0"/>
              <a:t>설계</a:t>
            </a:r>
            <a:endParaRPr lang="en-US" altLang="ko-KR" dirty="0" smtClean="0"/>
          </a:p>
          <a:p>
            <a:pPr algn="just">
              <a:buClr>
                <a:schemeClr val="tx1"/>
              </a:buCl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분석된 요구사항을 기초로 주요 개념과 업무 프로세스 등을 식별하고</a:t>
            </a:r>
            <a:r>
              <a:rPr lang="en-US" altLang="ko-KR" sz="1400" b="0" dirty="0" smtClean="0"/>
              <a:t>(</a:t>
            </a:r>
            <a:r>
              <a:rPr lang="ko-KR" altLang="en-US" sz="1400" b="0" dirty="0" smtClean="0"/>
              <a:t>개념적 설계</a:t>
            </a:r>
            <a:r>
              <a:rPr lang="en-US" altLang="ko-KR" sz="1400" b="0" dirty="0" smtClean="0"/>
              <a:t>), </a:t>
            </a:r>
            <a:r>
              <a:rPr lang="ko-KR" altLang="en-US" sz="1400" b="0" dirty="0" smtClean="0"/>
              <a:t>사용하는 </a:t>
            </a:r>
            <a:r>
              <a:rPr lang="en-US" altLang="ko-KR" sz="1400" b="0" dirty="0" smtClean="0"/>
              <a:t>DBMS</a:t>
            </a:r>
            <a:r>
              <a:rPr lang="ko-KR" altLang="en-US" sz="1400" b="0" dirty="0" smtClean="0"/>
              <a:t>의 종류에 맞게 변환</a:t>
            </a:r>
            <a:r>
              <a:rPr lang="en-US" altLang="ko-KR" sz="1400" b="0" dirty="0" smtClean="0"/>
              <a:t>(</a:t>
            </a:r>
            <a:r>
              <a:rPr lang="ko-KR" altLang="en-US" sz="1400" b="0" dirty="0" smtClean="0"/>
              <a:t>논리적 설계</a:t>
            </a:r>
            <a:r>
              <a:rPr lang="en-US" altLang="ko-KR" sz="1400" b="0" dirty="0" smtClean="0"/>
              <a:t>)</a:t>
            </a:r>
            <a:r>
              <a:rPr lang="ko-KR" altLang="en-US" sz="1400" b="0" dirty="0" smtClean="0"/>
              <a:t>한 후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데이터베이스 스키마를 도출</a:t>
            </a:r>
            <a:r>
              <a:rPr lang="en-US" altLang="ko-KR" sz="1400" b="0" dirty="0" smtClean="0"/>
              <a:t>(</a:t>
            </a:r>
            <a:r>
              <a:rPr lang="ko-KR" altLang="en-US" sz="1400" b="0" dirty="0" smtClean="0"/>
              <a:t>물리적 설계</a:t>
            </a:r>
            <a:r>
              <a:rPr lang="en-US" altLang="ko-KR" sz="1400" b="0" dirty="0" smtClean="0"/>
              <a:t>)</a:t>
            </a:r>
            <a:r>
              <a:rPr lang="ko-KR" altLang="en-US" sz="1400" b="0" dirty="0" smtClean="0"/>
              <a:t>함</a:t>
            </a:r>
            <a:endParaRPr lang="en-US" altLang="ko-KR" sz="1400" b="0" dirty="0"/>
          </a:p>
          <a:p>
            <a:pPr algn="just">
              <a:buClr>
                <a:schemeClr val="tx1"/>
              </a:buClr>
              <a:buNone/>
            </a:pPr>
            <a:endParaRPr lang="en-US" altLang="ko-KR" sz="200" b="0" dirty="0" smtClean="0"/>
          </a:p>
          <a:p>
            <a:pPr algn="just">
              <a:buClr>
                <a:schemeClr val="tx1"/>
              </a:buClr>
              <a:buNone/>
            </a:pPr>
            <a:endParaRPr lang="en-US" altLang="ko-KR" sz="500" b="0" dirty="0" smtClean="0"/>
          </a:p>
          <a:p>
            <a:pPr>
              <a:buClr>
                <a:schemeClr val="tx1"/>
              </a:buClr>
              <a:buFont typeface="Wingdings" pitchFamily="2" charset="2"/>
              <a:buChar char=""/>
            </a:pPr>
            <a:r>
              <a:rPr lang="ko-KR" altLang="en-US" dirty="0" smtClean="0"/>
              <a:t>구현</a:t>
            </a:r>
            <a:endParaRPr lang="en-US" altLang="ko-KR" dirty="0" smtClean="0"/>
          </a:p>
          <a:p>
            <a:pPr>
              <a:buClr>
                <a:schemeClr val="tx1"/>
              </a:buCl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설계 단계에서 생성한 스키마를 실제 </a:t>
            </a:r>
            <a:r>
              <a:rPr lang="en-US" altLang="ko-KR" sz="1400" b="0" dirty="0" smtClean="0"/>
              <a:t>DBMS</a:t>
            </a:r>
            <a:r>
              <a:rPr lang="ko-KR" altLang="en-US" sz="1400" b="0" dirty="0" smtClean="0"/>
              <a:t>에 적용하여 테이블 및 관련 객체</a:t>
            </a:r>
            <a:r>
              <a:rPr lang="en-US" altLang="ko-KR" sz="1400" b="0" dirty="0" smtClean="0"/>
              <a:t>(</a:t>
            </a:r>
            <a:r>
              <a:rPr lang="ko-KR" altLang="en-US" sz="1400" b="0" dirty="0" err="1" smtClean="0"/>
              <a:t>뷰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인덱스 등</a:t>
            </a:r>
            <a:r>
              <a:rPr lang="en-US" altLang="ko-KR" sz="1400" b="0" dirty="0" smtClean="0"/>
              <a:t>)</a:t>
            </a:r>
            <a:r>
              <a:rPr lang="ko-KR" altLang="en-US" sz="1400" b="0" dirty="0" smtClean="0"/>
              <a:t>를 만듦</a:t>
            </a:r>
            <a:endParaRPr lang="en-US" altLang="ko-KR" sz="1400" b="0" dirty="0"/>
          </a:p>
          <a:p>
            <a:pPr>
              <a:buClr>
                <a:schemeClr val="tx1"/>
              </a:buClr>
              <a:buNone/>
            </a:pPr>
            <a:endParaRPr lang="en-US" altLang="ko-KR" sz="200" b="0" dirty="0" smtClean="0"/>
          </a:p>
          <a:p>
            <a:pPr>
              <a:buClr>
                <a:schemeClr val="tx1"/>
              </a:buClr>
              <a:buNone/>
            </a:pPr>
            <a:endParaRPr lang="en-US" altLang="ko-KR" sz="500" b="0" dirty="0" smtClean="0"/>
          </a:p>
          <a:p>
            <a:pPr>
              <a:buClr>
                <a:schemeClr val="tx1"/>
              </a:buClr>
              <a:buFont typeface="Wingdings" pitchFamily="2" charset="2"/>
              <a:buChar char=""/>
            </a:pPr>
            <a:r>
              <a:rPr lang="ko-KR" altLang="en-US" dirty="0" smtClean="0"/>
              <a:t>운영</a:t>
            </a:r>
            <a:endParaRPr lang="en-US" altLang="ko-KR" dirty="0" smtClean="0"/>
          </a:p>
          <a:p>
            <a:pPr>
              <a:buClr>
                <a:schemeClr val="tx1"/>
              </a:buCl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구현된 데이터베이스를 기반으로 소프트웨어를 구축하여 서비스를 제공함</a:t>
            </a:r>
            <a:endParaRPr lang="en-US" altLang="ko-KR" sz="1400" b="0" dirty="0"/>
          </a:p>
          <a:p>
            <a:pPr>
              <a:buClr>
                <a:schemeClr val="tx1"/>
              </a:buClr>
              <a:buNone/>
            </a:pPr>
            <a:endParaRPr lang="en-US" altLang="ko-KR" sz="200" b="0" dirty="0" smtClean="0"/>
          </a:p>
          <a:p>
            <a:pPr>
              <a:buClr>
                <a:schemeClr val="tx1"/>
              </a:buClr>
              <a:buNone/>
            </a:pPr>
            <a:endParaRPr lang="en-US" altLang="ko-KR" sz="500" b="0" dirty="0" smtClean="0"/>
          </a:p>
          <a:p>
            <a:pPr>
              <a:buClr>
                <a:schemeClr val="tx1"/>
              </a:buClr>
              <a:buFont typeface="Wingdings" pitchFamily="2" charset="2"/>
              <a:buChar char=""/>
            </a:pPr>
            <a:r>
              <a:rPr lang="ko-KR" altLang="en-US" dirty="0" smtClean="0"/>
              <a:t>감시 및 개선</a:t>
            </a:r>
            <a:endParaRPr lang="en-US" altLang="ko-KR" dirty="0" smtClean="0"/>
          </a:p>
          <a:p>
            <a:pPr>
              <a:buClr>
                <a:schemeClr val="tx1"/>
              </a:buClr>
              <a:buNone/>
            </a:pPr>
            <a:r>
              <a:rPr lang="en-US" altLang="ko-KR" sz="1400" dirty="0" smtClean="0"/>
              <a:t>	</a:t>
            </a:r>
            <a:r>
              <a:rPr lang="ko-KR" altLang="en-US" sz="1400" b="0" dirty="0" smtClean="0"/>
              <a:t>데이터베이스 운영에 따른 시스템의 문제를 관찰하고 데이터베이스 자체의 문제점을 파악하여 개선함</a:t>
            </a:r>
            <a:endParaRPr lang="en-US" altLang="ko-KR" sz="1400" b="0" dirty="0" smtClean="0"/>
          </a:p>
          <a:p>
            <a:pPr>
              <a:buClr>
                <a:schemeClr val="tx1"/>
              </a:buClr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모델링 과정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99593" y="1058069"/>
            <a:ext cx="7561067" cy="4953694"/>
            <a:chOff x="899592" y="1066436"/>
            <a:chExt cx="7633768" cy="5054144"/>
          </a:xfrm>
        </p:grpSpPr>
        <p:sp>
          <p:nvSpPr>
            <p:cNvPr id="4" name="직사각형 3"/>
            <p:cNvSpPr/>
            <p:nvPr/>
          </p:nvSpPr>
          <p:spPr>
            <a:xfrm>
              <a:off x="899592" y="2229162"/>
              <a:ext cx="3718196" cy="305897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99592" y="1364198"/>
              <a:ext cx="3718196" cy="3828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  <a:sym typeface="Wingdings"/>
                </a:rPr>
                <a:t> </a:t>
              </a:r>
              <a:r>
                <a:rPr lang="ko-KR" altLang="en-US" sz="1400" dirty="0" smtClean="0">
                  <a:latin typeface="+mn-ea"/>
                </a:rPr>
                <a:t>요구사항 수집 및 분석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340132" y="2912370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  <a:sym typeface="Wingdings"/>
                </a:rPr>
                <a:t> </a:t>
              </a:r>
              <a:r>
                <a:rPr lang="ko-KR" altLang="en-US" sz="1400" dirty="0" smtClean="0">
                  <a:latin typeface="+mn-ea"/>
                </a:rPr>
                <a:t>개념적 모델링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95430" y="3799249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  <a:sym typeface="Wingdings"/>
                </a:rPr>
                <a:t> </a:t>
              </a:r>
              <a:r>
                <a:rPr lang="ko-KR" altLang="en-US" sz="1400" dirty="0" smtClean="0">
                  <a:latin typeface="+mn-ea"/>
                </a:rPr>
                <a:t>논리적 모델링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433670" y="4736965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  <a:sym typeface="Wingdings"/>
                </a:rPr>
                <a:t> </a:t>
              </a:r>
              <a:r>
                <a:rPr lang="ko-KR" altLang="en-US" sz="1400" dirty="0" smtClean="0">
                  <a:latin typeface="+mn-ea"/>
                </a:rPr>
                <a:t>물리적 모델링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2322" y="1066436"/>
              <a:ext cx="3430808" cy="930270"/>
            </a:xfrm>
            <a:prstGeom prst="roundRect">
              <a:avLst>
                <a:gd name="adj" fmla="val 9674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</a:rPr>
                <a:t>현실 세계의 대상 및 사용자의 요구 등을 정리 및 분석</a:t>
              </a: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사용자 식별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>
                  <a:latin typeface="+mn-ea"/>
                </a:rPr>
                <a:t>데이터 베이스 용도 식별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사용자 요구 사항 수집 및 명세</a:t>
              </a:r>
              <a:endParaRPr lang="en-US" altLang="ko-KR" sz="1000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91746" y="2650984"/>
              <a:ext cx="3441614" cy="757165"/>
            </a:xfrm>
            <a:prstGeom prst="roundRect">
              <a:avLst>
                <a:gd name="adj" fmla="val 8154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+mn-ea"/>
                </a:rPr>
                <a:t>중요 개념을 구분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핵심 </a:t>
              </a:r>
              <a:r>
                <a:rPr lang="en-US" altLang="ko-KR" sz="1000" dirty="0" smtClean="0">
                  <a:latin typeface="+mn-ea"/>
                </a:rPr>
                <a:t>Entity(</a:t>
              </a:r>
              <a:r>
                <a:rPr lang="ko-KR" altLang="en-US" sz="1000" dirty="0" smtClean="0">
                  <a:latin typeface="+mn-ea"/>
                </a:rPr>
                <a:t>독립개체</a:t>
              </a:r>
              <a:r>
                <a:rPr lang="en-US" altLang="ko-KR" sz="1000" dirty="0" smtClean="0">
                  <a:latin typeface="+mn-ea"/>
                </a:rPr>
                <a:t>)</a:t>
              </a:r>
              <a:r>
                <a:rPr lang="ko-KR" altLang="en-US" sz="1000" dirty="0" smtClean="0">
                  <a:latin typeface="+mn-ea"/>
                </a:rPr>
                <a:t> 도출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ERD </a:t>
              </a:r>
              <a:r>
                <a:rPr lang="ko-KR" altLang="en-US" sz="1000" dirty="0" smtClean="0">
                  <a:latin typeface="+mn-ea"/>
                </a:rPr>
                <a:t>작성</a:t>
              </a:r>
              <a:endParaRPr lang="en-US" altLang="ko-KR" sz="1000" dirty="0" smtClean="0"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2322" y="3501647"/>
              <a:ext cx="3430808" cy="972787"/>
            </a:xfrm>
            <a:prstGeom prst="roundRect">
              <a:avLst>
                <a:gd name="adj" fmla="val 12671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</a:rPr>
                <a:t>각 개념을 구체화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altLang="ko-KR" sz="1000" dirty="0" smtClean="0">
                <a:latin typeface="+mn-ea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ERD-RDB </a:t>
              </a:r>
              <a:r>
                <a:rPr lang="ko-KR" altLang="en-US" sz="1000" dirty="0" smtClean="0">
                  <a:latin typeface="+mn-ea"/>
                </a:rPr>
                <a:t>모델 사상</a:t>
              </a:r>
              <a:endParaRPr lang="en-US" altLang="ko-KR" sz="1000" dirty="0" smtClean="0">
                <a:latin typeface="+mn-ea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상세 속성 정의</a:t>
              </a:r>
              <a:endParaRPr lang="en-US" altLang="ko-KR" sz="1000" dirty="0" smtClean="0">
                <a:latin typeface="+mn-ea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정규화 등</a:t>
              </a:r>
              <a:endParaRPr lang="en-US" altLang="ko-KR" sz="1000" dirty="0" smtClean="0"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2322" y="4578383"/>
              <a:ext cx="3430808" cy="764150"/>
            </a:xfrm>
            <a:prstGeom prst="roundRect">
              <a:avLst>
                <a:gd name="adj" fmla="val 10673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</a:rPr>
                <a:t>데이터베이스 </a:t>
              </a:r>
              <a:r>
                <a:rPr lang="ko-KR" altLang="en-US" sz="1000" dirty="0" smtClean="0">
                  <a:latin typeface="+mn-ea"/>
                </a:rPr>
                <a:t>생성 계획에 따라 개체</a:t>
              </a:r>
              <a:r>
                <a:rPr lang="en-US" altLang="ko-KR" sz="1000" dirty="0" smtClean="0">
                  <a:latin typeface="+mn-ea"/>
                </a:rPr>
                <a:t>, </a:t>
              </a:r>
              <a:r>
                <a:rPr lang="ko-KR" altLang="en-US" sz="1000" dirty="0" smtClean="0">
                  <a:latin typeface="+mn-ea"/>
                </a:rPr>
                <a:t>인덱스 등을 생성</a:t>
              </a:r>
              <a:endParaRPr lang="en-US" altLang="ko-KR" sz="1000" dirty="0" smtClean="0">
                <a:latin typeface="+mn-ea"/>
              </a:endParaRPr>
            </a:p>
            <a:p>
              <a:endParaRPr lang="en-US" altLang="ko-KR" sz="1000" dirty="0" smtClean="0">
                <a:latin typeface="+mn-ea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DB </a:t>
              </a:r>
              <a:r>
                <a:rPr lang="ko-KR" altLang="en-US" sz="1000" dirty="0" smtClean="0">
                  <a:latin typeface="+mn-ea"/>
                </a:rPr>
                <a:t>개체 정의</a:t>
              </a:r>
              <a:endParaRPr lang="en-US" altLang="ko-KR" sz="1000" dirty="0" smtClean="0">
                <a:latin typeface="+mn-ea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테이블 및 인덱스 등 설계</a:t>
              </a:r>
              <a:endParaRPr lang="en-US" altLang="ko-KR" sz="1000" dirty="0" smtClean="0"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77696" y="3353813"/>
              <a:ext cx="934812" cy="2832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50ABCC"/>
                  </a:solidFill>
                  <a:latin typeface="+mn-ea"/>
                </a:rPr>
                <a:t>DBMS </a:t>
              </a:r>
              <a:r>
                <a:rPr lang="ko-KR" altLang="en-US" sz="1000" dirty="0" smtClean="0">
                  <a:solidFill>
                    <a:srgbClr val="50ABCC"/>
                  </a:solidFill>
                  <a:latin typeface="+mn-ea"/>
                </a:rPr>
                <a:t>선정</a:t>
              </a:r>
              <a:endParaRPr lang="ko-KR" altLang="en-US" sz="1000" dirty="0">
                <a:solidFill>
                  <a:srgbClr val="50ABCC"/>
                </a:solidFill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28041" y="5760540"/>
              <a:ext cx="3718196" cy="36004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데이터베이스 구현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17" name="직선 연결선 16"/>
            <p:cNvCxnSpPr>
              <a:endCxn id="10" idx="1"/>
            </p:cNvCxnSpPr>
            <p:nvPr/>
          </p:nvCxnSpPr>
          <p:spPr>
            <a:xfrm flipV="1">
              <a:off x="4292459" y="3029567"/>
              <a:ext cx="799287" cy="209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11" idx="1"/>
            </p:cNvCxnSpPr>
            <p:nvPr/>
          </p:nvCxnSpPr>
          <p:spPr>
            <a:xfrm>
              <a:off x="4347758" y="3979269"/>
              <a:ext cx="754564" cy="87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85998" y="4916985"/>
              <a:ext cx="716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99592" y="2229162"/>
              <a:ext cx="3718196" cy="3828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+mn-ea"/>
                </a:rPr>
                <a:t>설계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4" name="아래쪽 화살표 23"/>
            <p:cNvSpPr/>
            <p:nvPr/>
          </p:nvSpPr>
          <p:spPr>
            <a:xfrm>
              <a:off x="2665884" y="1844824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아래쪽 화살표 24"/>
            <p:cNvSpPr/>
            <p:nvPr/>
          </p:nvSpPr>
          <p:spPr>
            <a:xfrm>
              <a:off x="2665884" y="3356992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2665884" y="4293096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아래쪽 화살표 26"/>
            <p:cNvSpPr/>
            <p:nvPr/>
          </p:nvSpPr>
          <p:spPr>
            <a:xfrm>
              <a:off x="2665885" y="5288133"/>
              <a:ext cx="223587" cy="47240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5" name="직선 연결선 54"/>
            <p:cNvCxnSpPr>
              <a:stCxn id="5" idx="3"/>
              <a:endCxn id="9" idx="1"/>
            </p:cNvCxnSpPr>
            <p:nvPr/>
          </p:nvCxnSpPr>
          <p:spPr>
            <a:xfrm flipV="1">
              <a:off x="4617788" y="1531571"/>
              <a:ext cx="484535" cy="240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80542" y="61016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6-4 </a:t>
            </a:r>
            <a:r>
              <a:rPr lang="ko-KR" altLang="en-US" sz="1400" b="1" dirty="0" smtClean="0">
                <a:latin typeface="+mn-ea"/>
                <a:ea typeface="+mn-ea"/>
              </a:rPr>
              <a:t>데이터 모델링 과정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6568</TotalTime>
  <Words>3887</Words>
  <Application>Microsoft Office PowerPoint</Application>
  <PresentationFormat>화면 슬라이드 쇼(4:3)</PresentationFormat>
  <Paragraphs>1069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HY견고딕</vt:lpstr>
      <vt:lpstr>굴림</vt:lpstr>
      <vt:lpstr>맑은 고딕</vt:lpstr>
      <vt:lpstr>아리따M</vt:lpstr>
      <vt:lpstr>Arial</vt:lpstr>
      <vt:lpstr>Tahoma</vt:lpstr>
      <vt:lpstr>Wingdings</vt:lpstr>
      <vt:lpstr>Wingdings 2</vt:lpstr>
      <vt:lpstr>Office 테마</vt:lpstr>
      <vt:lpstr>2_Office 테마</vt:lpstr>
      <vt:lpstr>1_Office 테마</vt:lpstr>
      <vt:lpstr>3_Office 테마</vt:lpstr>
      <vt:lpstr>Chapter 06 데이터 모델링</vt:lpstr>
      <vt:lpstr>목차</vt:lpstr>
      <vt:lpstr>학습목표</vt:lpstr>
      <vt:lpstr>PowerPoint 프레젠테이션</vt:lpstr>
      <vt:lpstr>데이터 모델링의 개념</vt:lpstr>
      <vt:lpstr>데이터 모델링의 개념</vt:lpstr>
      <vt:lpstr>1. 데이터베이스 생명주기</vt:lpstr>
      <vt:lpstr>1. 데이터베이스 생명주기</vt:lpstr>
      <vt:lpstr>2. 데이터 모델링 과정</vt:lpstr>
      <vt:lpstr>2. 데이터 모델링 과정</vt:lpstr>
      <vt:lpstr>2. 데이터 모델링 과정</vt:lpstr>
      <vt:lpstr>2. 데이터 모델링 과정</vt:lpstr>
      <vt:lpstr>2. 데이터 모델링 과정</vt:lpstr>
      <vt:lpstr>2. 데이터 모델링 과정</vt:lpstr>
      <vt:lpstr>PowerPoint 프레젠테이션</vt:lpstr>
      <vt:lpstr>ER 모델</vt:lpstr>
      <vt:lpstr>ER 모델</vt:lpstr>
      <vt:lpstr>1. 개체와 개체 타입</vt:lpstr>
      <vt:lpstr>1. 개체와 개체 타입</vt:lpstr>
      <vt:lpstr>2. 속성</vt:lpstr>
      <vt:lpstr>2. 속성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4. 약한 개체 타입과 식별자</vt:lpstr>
      <vt:lpstr>4. 약한 개체 타입과 식별자</vt:lpstr>
      <vt:lpstr>5. IE 표기법</vt:lpstr>
      <vt:lpstr>5. IE 표기법</vt:lpstr>
      <vt:lpstr>5. IE 표기법</vt:lpstr>
      <vt:lpstr>연습문제 </vt:lpstr>
      <vt:lpstr>PowerPoint 프레젠테이션</vt:lpstr>
      <vt:lpstr>ER 모델을 관계 데이터 모델로 사상</vt:lpstr>
      <vt:lpstr>1. 개체 타입의 사상</vt:lpstr>
      <vt:lpstr>2. 관계 타입의 사상</vt:lpstr>
      <vt:lpstr>2. 관계 타입의 사상</vt:lpstr>
      <vt:lpstr>2. 관계 타입의 사상</vt:lpstr>
      <vt:lpstr>3. 다중값 속성의 사상</vt:lpstr>
      <vt:lpstr>연습문제 </vt:lpstr>
      <vt:lpstr>연습문제 </vt:lpstr>
      <vt:lpstr>PowerPoint 프레젠테이션</vt:lpstr>
      <vt:lpstr>여기서 잠깐  ERwin Data Modeler 시험판 받기 </vt:lpstr>
      <vt:lpstr>ERwin 실습</vt:lpstr>
      <vt:lpstr>1. ERwin 기본 화면 및 툴 둘러보기</vt:lpstr>
      <vt:lpstr>1. ERwin 기본 화면 및 툴 둘러보기</vt:lpstr>
      <vt:lpstr>2. ERwin 실습을 위한 기본 환경 설정하기</vt:lpstr>
      <vt:lpstr>3. 마당서점 설계 실습</vt:lpstr>
      <vt:lpstr>3. 마당서점 설계 실습</vt:lpstr>
      <vt:lpstr>3. 마당서점 설계 실습</vt:lpstr>
      <vt:lpstr>3. 마당서점 설계 실습</vt:lpstr>
      <vt:lpstr>3. 마당서점 설계 실습</vt:lpstr>
      <vt:lpstr>3. 마당서점 설계 실습</vt:lpstr>
      <vt:lpstr>여기서 잠깐  Erwin 모델링 팁 </vt:lpstr>
      <vt:lpstr>4. DBMS에 접속하여 테이블 생성하기</vt:lpstr>
      <vt:lpstr>4. DBMS에 접속하여 테이블 생성하기</vt:lpstr>
      <vt:lpstr>PowerPoint 프레젠테이션</vt:lpstr>
      <vt:lpstr>1. 마당대학의 요구사항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erwin 연습 - 마당 대학을 erwin으로 모델링해보자 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Park</cp:lastModifiedBy>
  <cp:revision>812</cp:revision>
  <dcterms:created xsi:type="dcterms:W3CDTF">2012-07-11T10:23:22Z</dcterms:created>
  <dcterms:modified xsi:type="dcterms:W3CDTF">2021-07-07T13:51:52Z</dcterms:modified>
</cp:coreProperties>
</file>